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
  </p:notesMasterIdLst>
  <p:sldIdLst>
    <p:sldId id="256" r:id="rId3"/>
    <p:sldId id="454" r:id="rId4"/>
    <p:sldId id="378" r:id="rId5"/>
    <p:sldId id="330" r:id="rId6"/>
    <p:sldId id="465" r:id="rId7"/>
    <p:sldId id="338" r:id="rId8"/>
    <p:sldId id="334" r:id="rId9"/>
    <p:sldId id="379" r:id="rId10"/>
    <p:sldId id="452" r:id="rId11"/>
    <p:sldId id="1227" r:id="rId13"/>
    <p:sldId id="381" r:id="rId14"/>
    <p:sldId id="382" r:id="rId15"/>
    <p:sldId id="949" r:id="rId16"/>
    <p:sldId id="804" r:id="rId17"/>
    <p:sldId id="384" r:id="rId18"/>
    <p:sldId id="385" r:id="rId19"/>
    <p:sldId id="407" r:id="rId20"/>
    <p:sldId id="386" r:id="rId21"/>
    <p:sldId id="388" r:id="rId22"/>
    <p:sldId id="433" r:id="rId23"/>
    <p:sldId id="1140" r:id="rId24"/>
    <p:sldId id="1141" r:id="rId25"/>
    <p:sldId id="1024" r:id="rId26"/>
    <p:sldId id="1228" r:id="rId27"/>
    <p:sldId id="950" r:id="rId28"/>
    <p:sldId id="383" r:id="rId29"/>
    <p:sldId id="432" r:id="rId30"/>
    <p:sldId id="408" r:id="rId31"/>
    <p:sldId id="438" r:id="rId32"/>
    <p:sldId id="1021" r:id="rId33"/>
    <p:sldId id="1145" r:id="rId34"/>
    <p:sldId id="1144" r:id="rId35"/>
    <p:sldId id="1136" r:id="rId36"/>
    <p:sldId id="1229" r:id="rId37"/>
    <p:sldId id="1131" r:id="rId38"/>
    <p:sldId id="1146" r:id="rId39"/>
    <p:sldId id="1139" r:id="rId40"/>
    <p:sldId id="1142" r:id="rId41"/>
    <p:sldId id="1143" r:id="rId42"/>
    <p:sldId id="394" r:id="rId43"/>
    <p:sldId id="399" r:id="rId44"/>
    <p:sldId id="1329" r:id="rId45"/>
    <p:sldId id="340" r:id="rId46"/>
    <p:sldId id="342" r:id="rId47"/>
    <p:sldId id="472" r:id="rId48"/>
    <p:sldId id="343" r:id="rId49"/>
    <p:sldId id="479" r:id="rId50"/>
    <p:sldId id="341" r:id="rId51"/>
    <p:sldId id="404" r:id="rId52"/>
    <p:sldId id="403" r:id="rId53"/>
    <p:sldId id="347" r:id="rId54"/>
    <p:sldId id="1133" r:id="rId55"/>
    <p:sldId id="1019" r:id="rId56"/>
    <p:sldId id="1134" r:id="rId57"/>
    <p:sldId id="1020" r:id="rId58"/>
    <p:sldId id="371" r:id="rId59"/>
    <p:sldId id="1326" r:id="rId60"/>
    <p:sldId id="885" r:id="rId61"/>
    <p:sldId id="886" r:id="rId62"/>
    <p:sldId id="414" r:id="rId63"/>
    <p:sldId id="355" r:id="rId64"/>
    <p:sldId id="415" r:id="rId65"/>
    <p:sldId id="424" r:id="rId66"/>
    <p:sldId id="425" r:id="rId67"/>
    <p:sldId id="356" r:id="rId68"/>
    <p:sldId id="469" r:id="rId69"/>
    <p:sldId id="470" r:id="rId70"/>
    <p:sldId id="423" r:id="rId71"/>
    <p:sldId id="481" r:id="rId72"/>
    <p:sldId id="365" r:id="rId73"/>
    <p:sldId id="366" r:id="rId74"/>
    <p:sldId id="364" r:id="rId75"/>
    <p:sldId id="478" r:id="rId76"/>
    <p:sldId id="460" r:id="rId77"/>
    <p:sldId id="1114" r:id="rId78"/>
    <p:sldId id="1115" r:id="rId79"/>
    <p:sldId id="1116" r:id="rId80"/>
    <p:sldId id="1117" r:id="rId81"/>
    <p:sldId id="1118" r:id="rId82"/>
    <p:sldId id="1119" r:id="rId83"/>
    <p:sldId id="1120" r:id="rId84"/>
    <p:sldId id="1121" r:id="rId85"/>
    <p:sldId id="1122" r:id="rId86"/>
    <p:sldId id="1123" r:id="rId87"/>
    <p:sldId id="1124" r:id="rId88"/>
    <p:sldId id="1327" r:id="rId89"/>
    <p:sldId id="1126" r:id="rId90"/>
    <p:sldId id="1127" r:id="rId91"/>
    <p:sldId id="1128" r:id="rId92"/>
    <p:sldId id="1231" r:id="rId93"/>
    <p:sldId id="1328" r:id="rId94"/>
    <p:sldId id="395" r:id="rId95"/>
    <p:sldId id="471" r:id="rId96"/>
    <p:sldId id="476" r:id="rId97"/>
    <p:sldId id="482" r:id="rId98"/>
    <p:sldId id="398" r:id="rId99"/>
    <p:sldId id="483" r:id="rId100"/>
    <p:sldId id="484" r:id="rId101"/>
    <p:sldId id="426" r:id="rId102"/>
    <p:sldId id="427" r:id="rId103"/>
    <p:sldId id="461" r:id="rId104"/>
    <p:sldId id="416" r:id="rId105"/>
    <p:sldId id="431" r:id="rId106"/>
    <p:sldId id="396" r:id="rId107"/>
    <p:sldId id="887" r:id="rId108"/>
    <p:sldId id="1232" r:id="rId109"/>
    <p:sldId id="487" r:id="rId110"/>
    <p:sldId id="488" r:id="rId111"/>
    <p:sldId id="489" r:id="rId112"/>
    <p:sldId id="486" r:id="rId113"/>
    <p:sldId id="490" r:id="rId114"/>
    <p:sldId id="1026" r:id="rId115"/>
  </p:sldIdLst>
  <p:sldSz cx="9144000" cy="6858000" type="screen4x3"/>
  <p:notesSz cx="6858000" cy="9144000"/>
  <p:embeddedFontLst>
    <p:embeddedFont>
      <p:font typeface="微软雅黑" panose="020B0503020204020204" pitchFamily="34" charset="-122"/>
      <p:regular r:id="rId120"/>
    </p:embeddedFont>
    <p:embeddedFont>
      <p:font typeface="Calibri" panose="020F0502020204030204" charset="0"/>
      <p:regular r:id="rId121"/>
      <p:bold r:id="rId122"/>
      <p:italic r:id="rId123"/>
      <p:boldItalic r:id="rId124"/>
    </p:embeddedFont>
    <p:embeddedFont>
      <p:font typeface="华文新魏" panose="02010800040101010101" pitchFamily="2" charset="-122"/>
      <p:regular r:id="rId125"/>
    </p:embeddedFont>
    <p:embeddedFont>
      <p:font typeface="汉仪秀英体简" panose="02010600000101010101" charset="-122"/>
      <p:regular r:id="rId1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iya" initials="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p:cViewPr>
        <p:scale>
          <a:sx n="84" d="100"/>
          <a:sy n="84" d="100"/>
        </p:scale>
        <p:origin x="-1459" y="-139"/>
      </p:cViewPr>
      <p:guideLst>
        <p:guide orient="horz" pos="2160"/>
        <p:guide pos="283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6" Type="http://schemas.openxmlformats.org/officeDocument/2006/relationships/font" Target="fonts/font7.fntdata"/><Relationship Id="rId125" Type="http://schemas.openxmlformats.org/officeDocument/2006/relationships/font" Target="fonts/font6.fntdata"/><Relationship Id="rId124" Type="http://schemas.openxmlformats.org/officeDocument/2006/relationships/font" Target="fonts/font5.fntdata"/><Relationship Id="rId123" Type="http://schemas.openxmlformats.org/officeDocument/2006/relationships/font" Target="fonts/font4.fntdata"/><Relationship Id="rId122" Type="http://schemas.openxmlformats.org/officeDocument/2006/relationships/font" Target="fonts/font3.fntdata"/><Relationship Id="rId121" Type="http://schemas.openxmlformats.org/officeDocument/2006/relationships/font" Target="fonts/font2.fntdata"/><Relationship Id="rId120" Type="http://schemas.openxmlformats.org/officeDocument/2006/relationships/font" Target="fonts/font1.fntdata"/><Relationship Id="rId12" Type="http://schemas.openxmlformats.org/officeDocument/2006/relationships/notesMaster" Target="notesMasters/notesMaster1.xml"/><Relationship Id="rId119" Type="http://schemas.openxmlformats.org/officeDocument/2006/relationships/commentAuthors" Target="commentAuthors.xml"/><Relationship Id="rId118" Type="http://schemas.openxmlformats.org/officeDocument/2006/relationships/tableStyles" Target="tableStyles.xml"/><Relationship Id="rId117" Type="http://schemas.openxmlformats.org/officeDocument/2006/relationships/viewProps" Target="viewProps.xml"/><Relationship Id="rId116" Type="http://schemas.openxmlformats.org/officeDocument/2006/relationships/presProps" Target="presProps.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 </a:t>
            </a:r>
            <a:r>
              <a:rPr lang="en-US" altLang="zh-CN" dirty="0" smtClean="0"/>
              <a:t>X </a:t>
            </a:r>
            <a:r>
              <a:rPr lang="en-US" altLang="zh-CN" dirty="0" err="1" smtClean="0"/>
              <a:t>X</a:t>
            </a:r>
            <a:r>
              <a:rPr lang="en-US" altLang="zh-CN" dirty="0" smtClean="0"/>
              <a:t> </a:t>
            </a:r>
            <a:r>
              <a:rPr lang="en-US" altLang="zh-CN" dirty="0" err="1" smtClean="0"/>
              <a:t>X</a:t>
            </a:r>
            <a:r>
              <a:rPr lang="zh-CN" altLang="en-US" dirty="0" smtClean="0"/>
              <a:t>旗舰店</a:t>
            </a:r>
            <a:r>
              <a:rPr lang="en-US" altLang="zh-CN" dirty="0" smtClean="0"/>
              <a:t>https://liangliangtuwen.tmall.com</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295A6E0E-C24B-4CCB-AA84-78DED3C1FFD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pic>
        <p:nvPicPr>
          <p:cNvPr id="8"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04248" y="6597352"/>
            <a:ext cx="219710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tags" Target="../tags/tag3.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jpe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jpeg"/><Relationship Id="rId1" Type="http://schemas.openxmlformats.org/officeDocument/2006/relationships/image" Target="../media/image68.jpe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GIF"/><Relationship Id="rId1"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2.jpeg"/><Relationship Id="rId3" Type="http://schemas.openxmlformats.org/officeDocument/2006/relationships/tags" Target="../tags/tag6.xml"/><Relationship Id="rId2" Type="http://schemas.openxmlformats.org/officeDocument/2006/relationships/image" Target="../media/image31.jpeg"/><Relationship Id="rId1" Type="http://schemas.openxmlformats.org/officeDocument/2006/relationships/tags" Target="../tags/tag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jpeg"/><Relationship Id="rId3" Type="http://schemas.openxmlformats.org/officeDocument/2006/relationships/tags" Target="../tags/tag2.xml"/><Relationship Id="rId2" Type="http://schemas.openxmlformats.org/officeDocument/2006/relationships/image" Target="../media/image5.jpe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5.jpeg"/><Relationship Id="rId1" Type="http://schemas.openxmlformats.org/officeDocument/2006/relationships/image" Target="../media/image3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GIF"/><Relationship Id="rId1" Type="http://schemas.openxmlformats.org/officeDocument/2006/relationships/image" Target="../media/image3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jpeg"/><Relationship Id="rId2" Type="http://schemas.openxmlformats.org/officeDocument/2006/relationships/hyperlink" Target="https://baike.baidu.com/item/%E5%B8%85%E6%B0%94/1219743" TargetMode="External"/><Relationship Id="rId1" Type="http://schemas.openxmlformats.org/officeDocument/2006/relationships/hyperlink" Target="https://baike.baidu.com/item/%E5%B9%B4%E8%BD%BB/81272"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tags" Target="../tags/tag8.xml"/><Relationship Id="rId2" Type="http://schemas.openxmlformats.org/officeDocument/2006/relationships/image" Target="../media/image51.jpeg"/><Relationship Id="rId1" Type="http://schemas.openxmlformats.org/officeDocument/2006/relationships/tags" Target="../tags/tag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jpeg"/><Relationship Id="rId1" Type="http://schemas.openxmlformats.org/officeDocument/2006/relationships/image" Target="../media/image54.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jpeg"/><Relationship Id="rId1"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image" Target="../media/image5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395536" y="2744793"/>
            <a:ext cx="8677058" cy="1470025"/>
          </a:xfrm>
        </p:spPr>
        <p:txBody>
          <a:bodyPr/>
          <a:lstStyle/>
          <a:p>
            <a:r>
              <a:rPr lang="zh-CN" altLang="en-US" dirty="0" smtClean="0">
                <a:latin typeface="微软雅黑" panose="020B0503020204020204" pitchFamily="34" charset="-122"/>
                <a:ea typeface="微软雅黑" panose="020B0503020204020204" pitchFamily="34" charset="-122"/>
              </a:rPr>
              <a:t>第六</a:t>
            </a:r>
            <a:r>
              <a:rPr lang="zh-CN" altLang="en-US" dirty="0" smtClean="0">
                <a:latin typeface="微软雅黑" panose="020B0503020204020204" pitchFamily="34" charset="-122"/>
                <a:ea typeface="微软雅黑" panose="020B0503020204020204" pitchFamily="34" charset="-122"/>
              </a:rPr>
              <a:t>课  网络流行语</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微信图片_20211117204853"/>
          <p:cNvPicPr>
            <a:picLocks noChangeAspect="1"/>
          </p:cNvPicPr>
          <p:nvPr>
            <p:ph idx="1"/>
            <p:custDataLst>
              <p:tags r:id="rId1"/>
            </p:custDataLst>
          </p:nvPr>
        </p:nvPicPr>
        <p:blipFill>
          <a:blip r:embed="rId2"/>
          <a:stretch>
            <a:fillRect/>
          </a:stretch>
        </p:blipFill>
        <p:spPr>
          <a:xfrm>
            <a:off x="755650" y="836930"/>
            <a:ext cx="4507230" cy="3013075"/>
          </a:xfrm>
          <a:prstGeom prst="rect">
            <a:avLst/>
          </a:prstGeom>
        </p:spPr>
      </p:pic>
      <p:pic>
        <p:nvPicPr>
          <p:cNvPr id="5" name="图片 4" descr="src=http _imgs.soufunimg.com_news_2015_11_04_news_1446629800990_000.jpg&amp;refer=http _imgs.soufunimg.com&amp;app=2002&amp;size=f9999,10000&amp;q=a80&amp;n=0&amp;g=0n&amp;fmt=jpeg"/>
          <p:cNvPicPr>
            <a:picLocks noChangeAspect="1"/>
          </p:cNvPicPr>
          <p:nvPr/>
        </p:nvPicPr>
        <p:blipFill>
          <a:blip r:embed="rId3"/>
          <a:stretch>
            <a:fillRect/>
          </a:stretch>
        </p:blipFill>
        <p:spPr>
          <a:xfrm>
            <a:off x="5580380" y="188595"/>
            <a:ext cx="3009900" cy="536130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6386" name="Picture 2" descr="C:\Users\lenovo\Pictures\山寨.jpg"/>
          <p:cNvPicPr>
            <a:picLocks noGrp="1" noChangeAspect="1" noChangeArrowheads="1"/>
          </p:cNvPicPr>
          <p:nvPr>
            <p:ph idx="1"/>
          </p:nvPr>
        </p:nvPicPr>
        <p:blipFill>
          <a:blip r:embed="rId1" cstate="print"/>
          <a:srcRect/>
          <a:stretch>
            <a:fillRect/>
          </a:stretch>
        </p:blipFill>
        <p:spPr bwMode="auto">
          <a:xfrm>
            <a:off x="467544" y="1412776"/>
            <a:ext cx="8064896" cy="3528392"/>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内容占位符 3" descr="u=4291234352,405958492&amp;fm=26&amp;gp=0.jpg"/>
          <p:cNvPicPr>
            <a:picLocks noGrp="1" noChangeAspect="1"/>
          </p:cNvPicPr>
          <p:nvPr>
            <p:ph idx="1"/>
          </p:nvPr>
        </p:nvPicPr>
        <p:blipFill>
          <a:blip r:embed="rId1" cstate="print"/>
          <a:stretch>
            <a:fillRect/>
          </a:stretch>
        </p:blipFill>
        <p:spPr>
          <a:xfrm>
            <a:off x="1331640" y="836712"/>
            <a:ext cx="3810000" cy="1866900"/>
          </a:xfrm>
        </p:spPr>
      </p:pic>
      <p:pic>
        <p:nvPicPr>
          <p:cNvPr id="5" name="内容占位符 3" descr="u=366197198,1389527201&amp;fm=26&amp;gp=0.jpg"/>
          <p:cNvPicPr>
            <a:picLocks noChangeAspect="1"/>
          </p:cNvPicPr>
          <p:nvPr/>
        </p:nvPicPr>
        <p:blipFill>
          <a:blip r:embed="rId2" cstate="print"/>
          <a:stretch>
            <a:fillRect/>
          </a:stretch>
        </p:blipFill>
        <p:spPr>
          <a:xfrm>
            <a:off x="3923928" y="3140968"/>
            <a:ext cx="3810000" cy="2689860"/>
          </a:xfrm>
          <a:prstGeom prst="rect">
            <a:avLst/>
          </a:prstGeom>
        </p:spPr>
      </p:pic>
      <p:sp>
        <p:nvSpPr>
          <p:cNvPr id="6" name="TextBox 5"/>
          <p:cNvSpPr txBox="1"/>
          <p:nvPr/>
        </p:nvSpPr>
        <p:spPr>
          <a:xfrm>
            <a:off x="395536" y="3429000"/>
            <a:ext cx="2952328" cy="584775"/>
          </a:xfrm>
          <a:prstGeom prst="rect">
            <a:avLst/>
          </a:prstGeom>
          <a:noFill/>
        </p:spPr>
        <p:txBody>
          <a:bodyPr wrap="square" rtlCol="0">
            <a:spAutoFit/>
          </a:bodyPr>
          <a:lstStyle/>
          <a:p>
            <a:r>
              <a:rPr lang="zh-CN" altLang="en-US" sz="3200" dirty="0" smtClean="0"/>
              <a:t>各种山寨品牌</a:t>
            </a:r>
            <a:endParaRPr lang="zh-CN" altLang="en-US" sz="32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sz="4000" b="1" dirty="0" smtClean="0"/>
              <a:t>3</a:t>
            </a:r>
            <a:r>
              <a:rPr lang="zh-CN" altLang="en-US" sz="4000" b="1" dirty="0" smtClean="0"/>
              <a:t>、萌、   萌萌哒</a:t>
            </a:r>
            <a:endParaRPr lang="en-US" altLang="zh-CN" sz="4000" b="1" dirty="0" smtClean="0"/>
          </a:p>
          <a:p>
            <a:pPr>
              <a:buNone/>
            </a:pPr>
            <a:r>
              <a:rPr lang="en-US" altLang="zh-CN" sz="4000" b="1" dirty="0" smtClean="0"/>
              <a:t>【</a:t>
            </a:r>
            <a:r>
              <a:rPr lang="zh-CN" altLang="en-US" sz="4000" b="1" dirty="0" smtClean="0"/>
              <a:t>意思</a:t>
            </a:r>
            <a:r>
              <a:rPr lang="en-US" altLang="zh-CN" sz="4000" b="1" dirty="0" smtClean="0"/>
              <a:t>】 </a:t>
            </a:r>
            <a:r>
              <a:rPr lang="zh-CN" altLang="en-US" sz="4000" b="1" dirty="0" smtClean="0"/>
              <a:t>：可爱</a:t>
            </a:r>
            <a:endParaRPr lang="en-US" altLang="zh-CN" sz="4000" b="1" dirty="0" smtClean="0"/>
          </a:p>
          <a:p>
            <a:endParaRPr lang="en-US" altLang="zh-CN" b="1" dirty="0" smtClean="0"/>
          </a:p>
          <a:p>
            <a:endParaRPr lang="en-US" altLang="zh-CN" b="1" dirty="0" smtClean="0"/>
          </a:p>
          <a:p>
            <a:endParaRPr lang="zh-CN" altLang="en-US" dirty="0"/>
          </a:p>
        </p:txBody>
      </p:sp>
      <p:pic>
        <p:nvPicPr>
          <p:cNvPr id="19458" name="Picture 2" descr="C:\Users\lenovo\Pictures\萌3.jpg"/>
          <p:cNvPicPr>
            <a:picLocks noGrp="1" noChangeAspect="1" noChangeArrowheads="1"/>
          </p:cNvPicPr>
          <p:nvPr/>
        </p:nvPicPr>
        <p:blipFill>
          <a:blip r:embed="rId1" cstate="print"/>
          <a:srcRect/>
          <a:stretch>
            <a:fillRect/>
          </a:stretch>
        </p:blipFill>
        <p:spPr bwMode="auto">
          <a:xfrm>
            <a:off x="4576445" y="2607945"/>
            <a:ext cx="3518535" cy="3518535"/>
          </a:xfrm>
          <a:prstGeom prst="rect">
            <a:avLst/>
          </a:prstGeom>
          <a:noFill/>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t>你看我萌吗？</a:t>
            </a:r>
            <a:endParaRPr lang="zh-CN" altLang="en-US" sz="3600" dirty="0"/>
          </a:p>
        </p:txBody>
      </p:sp>
      <p:pic>
        <p:nvPicPr>
          <p:cNvPr id="21506" name="Picture 2" descr="C:\Users\lenovo\Pictures\萌2.jpg"/>
          <p:cNvPicPr>
            <a:picLocks noGrp="1" noChangeAspect="1" noChangeArrowheads="1"/>
          </p:cNvPicPr>
          <p:nvPr>
            <p:ph idx="1"/>
          </p:nvPr>
        </p:nvPicPr>
        <p:blipFill>
          <a:blip r:embed="rId1" cstate="print"/>
          <a:srcRect/>
          <a:stretch>
            <a:fillRect/>
          </a:stretch>
        </p:blipFill>
        <p:spPr bwMode="auto">
          <a:xfrm>
            <a:off x="2309018" y="1600200"/>
            <a:ext cx="4525963" cy="4525963"/>
          </a:xfrm>
          <a:prstGeom prst="rect">
            <a:avLst/>
          </a:prstGeo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sz="4000" b="1" dirty="0" smtClean="0"/>
              <a:t>4</a:t>
            </a:r>
            <a:r>
              <a:rPr lang="zh-CN" altLang="en-US" sz="4000" b="1" dirty="0" smtClean="0"/>
              <a:t>、</a:t>
            </a:r>
            <a:r>
              <a:rPr lang="zh-CN" altLang="en-US" sz="4000" b="1" dirty="0" smtClean="0"/>
              <a:t>高大上</a:t>
            </a:r>
            <a:endParaRPr lang="en-US" altLang="zh-CN" sz="4000" b="1" dirty="0" smtClean="0"/>
          </a:p>
          <a:p>
            <a:pPr>
              <a:buNone/>
            </a:pPr>
            <a:r>
              <a:rPr lang="en-US" altLang="zh-CN" b="1" dirty="0" smtClean="0"/>
              <a:t>【</a:t>
            </a:r>
            <a:r>
              <a:rPr lang="zh-CN" altLang="en-US" b="1" dirty="0" smtClean="0"/>
              <a:t>意思</a:t>
            </a:r>
            <a:r>
              <a:rPr lang="en-US" altLang="zh-CN" b="1" dirty="0" smtClean="0"/>
              <a:t>】 </a:t>
            </a:r>
            <a:r>
              <a:rPr lang="zh-CN" altLang="en-US" dirty="0" smtClean="0"/>
              <a:t>：形容事物有品味，有档次，偶尔也做反讽使用。“高端、大气、上档次”，简称“</a:t>
            </a:r>
            <a:r>
              <a:rPr lang="zh-CN" altLang="en-US" u="sng" dirty="0" smtClean="0"/>
              <a:t>高大上</a:t>
            </a:r>
            <a:r>
              <a:rPr lang="zh-CN" altLang="en-US" dirty="0" smtClean="0"/>
              <a:t>”。</a:t>
            </a:r>
            <a:endParaRPr lang="en-US" altLang="zh-CN" dirty="0" smtClean="0"/>
          </a:p>
          <a:p>
            <a:pPr>
              <a:buNone/>
            </a:pPr>
            <a:r>
              <a:rPr lang="en-US" altLang="zh-CN" b="1" dirty="0" smtClean="0"/>
              <a:t>【</a:t>
            </a:r>
            <a:r>
              <a:rPr lang="zh-CN" altLang="en-US" b="1" dirty="0" smtClean="0"/>
              <a:t>例句</a:t>
            </a:r>
            <a:r>
              <a:rPr lang="en-US" altLang="zh-CN" b="1" dirty="0" smtClean="0"/>
              <a:t>】</a:t>
            </a:r>
            <a:r>
              <a:rPr lang="zh-CN" altLang="en-US" b="1" dirty="0" smtClean="0"/>
              <a:t>：</a:t>
            </a:r>
            <a:endParaRPr lang="en-US" altLang="zh-CN" dirty="0" smtClean="0"/>
          </a:p>
          <a:p>
            <a:pPr>
              <a:buNone/>
            </a:pPr>
            <a:r>
              <a:rPr lang="en-US" altLang="zh-CN" dirty="0" smtClean="0"/>
              <a:t>1</a:t>
            </a:r>
            <a:r>
              <a:rPr lang="zh-CN" altLang="en-US" dirty="0" smtClean="0"/>
              <a:t>）看看我学校</a:t>
            </a:r>
            <a:r>
              <a:rPr lang="zh-CN" altLang="en-US" b="1" dirty="0" smtClean="0"/>
              <a:t>高端大气上档次</a:t>
            </a:r>
            <a:r>
              <a:rPr lang="zh-CN" altLang="en-US" dirty="0" smtClean="0"/>
              <a:t>的食堂三楼。</a:t>
            </a:r>
            <a:endParaRPr lang="en-US" altLang="zh-CN" dirty="0" smtClean="0"/>
          </a:p>
          <a:p>
            <a:pPr>
              <a:buNone/>
            </a:pPr>
            <a:r>
              <a:rPr lang="en-US" altLang="zh-CN" dirty="0" smtClean="0"/>
              <a:t>2</a:t>
            </a:r>
            <a:r>
              <a:rPr lang="zh-CN" altLang="en-US" dirty="0" smtClean="0"/>
              <a:t>）找一家</a:t>
            </a:r>
            <a:r>
              <a:rPr lang="zh-CN" altLang="en-US" b="1" dirty="0" smtClean="0"/>
              <a:t>高大上</a:t>
            </a:r>
            <a:r>
              <a:rPr lang="zh-CN" altLang="en-US" dirty="0" smtClean="0"/>
              <a:t>的宾馆。</a:t>
            </a:r>
            <a:endParaRPr lang="zh-CN" alt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en-US" altLang="zh-CN"/>
              <a:t>5</a:t>
            </a:r>
            <a:r>
              <a:rPr lang="zh-CN" altLang="en-US"/>
              <a:t>、</a:t>
            </a:r>
            <a:r>
              <a:rPr lang="en-US" altLang="zh-CN"/>
              <a:t>996</a:t>
            </a:r>
            <a:endParaRPr lang="en-US" altLang="zh-CN"/>
          </a:p>
          <a:p>
            <a:pPr marL="0" indent="0">
              <a:buNone/>
            </a:pPr>
            <a:endParaRPr lang="en-US" altLang="zh-CN"/>
          </a:p>
          <a:p>
            <a:pPr marL="0" indent="0">
              <a:buNone/>
            </a:pPr>
            <a:r>
              <a:rPr lang="en-US" altLang="zh-CN"/>
              <a:t>    </a:t>
            </a:r>
            <a:r>
              <a:rPr lang="en-US" altLang="zh-CN" b="1" dirty="0" smtClean="0">
                <a:sym typeface="+mn-ea"/>
              </a:rPr>
              <a:t>【</a:t>
            </a:r>
            <a:r>
              <a:rPr lang="zh-CN" altLang="en-US" b="1" dirty="0" smtClean="0">
                <a:sym typeface="+mn-ea"/>
              </a:rPr>
              <a:t>意思</a:t>
            </a:r>
            <a:r>
              <a:rPr lang="en-US" altLang="zh-CN" b="1" dirty="0" smtClean="0">
                <a:sym typeface="+mn-ea"/>
              </a:rPr>
              <a:t>】</a:t>
            </a:r>
            <a:r>
              <a:rPr lang="en-US" altLang="zh-CN"/>
              <a:t>  指的是早上</a:t>
            </a:r>
            <a:r>
              <a:rPr lang="en-US" altLang="zh-CN">
                <a:solidFill>
                  <a:srgbClr val="FF0000"/>
                </a:solidFill>
              </a:rPr>
              <a:t>9点</a:t>
            </a:r>
            <a:r>
              <a:rPr lang="en-US" altLang="zh-CN"/>
              <a:t>上班、晚上</a:t>
            </a:r>
            <a:r>
              <a:rPr lang="en-US" altLang="zh-CN">
                <a:solidFill>
                  <a:srgbClr val="FF0000"/>
                </a:solidFill>
              </a:rPr>
              <a:t>9点</a:t>
            </a:r>
            <a:r>
              <a:rPr lang="en-US" altLang="zh-CN"/>
              <a:t>下班，中午和傍晚休息1小时，总计工作10小时以上，并且一周工作</a:t>
            </a:r>
            <a:r>
              <a:rPr lang="en-US" altLang="zh-CN">
                <a:solidFill>
                  <a:srgbClr val="FF0000"/>
                </a:solidFill>
              </a:rPr>
              <a:t>6天</a:t>
            </a:r>
            <a:r>
              <a:rPr lang="en-US" altLang="zh-CN"/>
              <a:t>的工作制度，代表着中国互联网企业盛行的加班文化</a:t>
            </a:r>
            <a:r>
              <a:rPr lang="zh-CN" altLang="en-US"/>
              <a:t>。</a:t>
            </a:r>
            <a:endParaRPr lang="en-US" altLang="zh-CN"/>
          </a:p>
          <a:p>
            <a:pPr marL="0" indent="0">
              <a:buNone/>
            </a:pPr>
            <a:r>
              <a:rPr lang="en-US" altLang="zh-CN"/>
              <a:t> </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6</a:t>
            </a:r>
            <a:r>
              <a:rPr lang="zh-CN" altLang="en-US"/>
              <a:t>、</a:t>
            </a:r>
            <a:r>
              <a:rPr lang="en-US" altLang="zh-CN"/>
              <a:t>U1</a:t>
            </a:r>
            <a:r>
              <a:rPr lang="en-US" altLang="zh-CN"/>
              <a:t>S1</a:t>
            </a:r>
            <a:endParaRPr lang="en-US" altLang="zh-CN"/>
          </a:p>
          <a:p>
            <a:pPr marL="0" indent="0">
              <a:buNone/>
            </a:pPr>
            <a:r>
              <a:rPr lang="en-US" altLang="zh-CN" b="1" dirty="0" smtClean="0">
                <a:sym typeface="+mn-ea"/>
              </a:rPr>
              <a:t>【</a:t>
            </a:r>
            <a:r>
              <a:rPr lang="zh-CN" altLang="en-US" b="1" dirty="0" smtClean="0">
                <a:sym typeface="+mn-ea"/>
              </a:rPr>
              <a:t>意思</a:t>
            </a:r>
            <a:r>
              <a:rPr lang="en-US" altLang="zh-CN" b="1" dirty="0" smtClean="0">
                <a:sym typeface="+mn-ea"/>
              </a:rPr>
              <a:t>】</a:t>
            </a:r>
            <a:r>
              <a:rPr lang="zh-CN" altLang="en-US"/>
              <a:t>是由“有一说一”演变而来的，即实话实说，按道理讲的意思。</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67744" y="274638"/>
            <a:ext cx="5904656"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lstStyle/>
          <a:p>
            <a:r>
              <a:rPr lang="zh-CN" altLang="en-US" dirty="0" smtClean="0"/>
              <a:t>本课小结</a:t>
            </a:r>
            <a:endParaRPr lang="zh-CN" altLang="en-US" dirty="0"/>
          </a:p>
        </p:txBody>
      </p:sp>
      <p:sp>
        <p:nvSpPr>
          <p:cNvPr id="3" name="内容占位符 2"/>
          <p:cNvSpPr>
            <a:spLocks noGrp="1"/>
          </p:cNvSpPr>
          <p:nvPr>
            <p:ph sz="half" idx="1"/>
          </p:nvPr>
        </p:nvSpPr>
        <p:spPr>
          <a:xfrm>
            <a:off x="457200" y="1600200"/>
            <a:ext cx="4191635" cy="4872990"/>
          </a:xfrm>
        </p:spPr>
        <p:txBody>
          <a:bodyPr>
            <a:normAutofit fontScale="90000" lnSpcReduction="20000"/>
          </a:bodyPr>
          <a:lstStyle/>
          <a:p>
            <a:pPr>
              <a:buNone/>
            </a:pPr>
            <a:r>
              <a:rPr lang="zh-CN" altLang="en-US" sz="3600" dirty="0" smtClean="0">
                <a:highlight>
                  <a:srgbClr val="00FFFF"/>
                </a:highlight>
              </a:rPr>
              <a:t>一、动词</a:t>
            </a:r>
            <a:endParaRPr lang="en-US" altLang="zh-CN" sz="3600" dirty="0" smtClean="0">
              <a:highlight>
                <a:srgbClr val="00FFFF"/>
              </a:highlight>
            </a:endParaRPr>
          </a:p>
          <a:p>
            <a:pPr>
              <a:buNone/>
            </a:pPr>
            <a:r>
              <a:rPr lang="en-US" altLang="zh-CN" sz="3200" dirty="0" smtClean="0"/>
              <a:t>1</a:t>
            </a:r>
            <a:r>
              <a:rPr lang="zh-CN" altLang="en-US" sz="3200" dirty="0" smtClean="0"/>
              <a:t>、</a:t>
            </a:r>
            <a:r>
              <a:rPr lang="zh-CN" altLang="en-US" sz="3200" b="1" dirty="0" smtClean="0">
                <a:solidFill>
                  <a:srgbClr val="FF0000"/>
                </a:solidFill>
              </a:rPr>
              <a:t>吐槽</a:t>
            </a:r>
            <a:endParaRPr lang="en-US" altLang="zh-CN" sz="3200" b="1" dirty="0" smtClean="0">
              <a:solidFill>
                <a:srgbClr val="FF0000"/>
              </a:solidFill>
            </a:endParaRPr>
          </a:p>
          <a:p>
            <a:pPr>
              <a:buNone/>
            </a:pPr>
            <a:r>
              <a:rPr lang="en-US" altLang="zh-CN" sz="3200" dirty="0" smtClean="0"/>
              <a:t>2</a:t>
            </a:r>
            <a:r>
              <a:rPr lang="zh-CN" altLang="en-US" sz="3200" dirty="0" smtClean="0"/>
              <a:t>、</a:t>
            </a:r>
            <a:r>
              <a:rPr lang="zh-CN" altLang="en-US" sz="3200" b="1" dirty="0" smtClean="0">
                <a:solidFill>
                  <a:srgbClr val="FF0000"/>
                </a:solidFill>
                <a:sym typeface="+mn-ea"/>
              </a:rPr>
              <a:t>点赞</a:t>
            </a:r>
            <a:endParaRPr lang="en-US" altLang="zh-CN" sz="3200" dirty="0" smtClean="0"/>
          </a:p>
          <a:p>
            <a:pPr>
              <a:buNone/>
            </a:pPr>
            <a:r>
              <a:rPr lang="en-US" altLang="zh-CN" sz="3200" dirty="0" smtClean="0"/>
              <a:t>3</a:t>
            </a:r>
            <a:r>
              <a:rPr lang="zh-CN" altLang="en-US" sz="3200" dirty="0" smtClean="0"/>
              <a:t>、</a:t>
            </a:r>
            <a:r>
              <a:rPr lang="zh-CN" altLang="en-US" sz="3200" dirty="0" smtClean="0">
                <a:solidFill>
                  <a:schemeClr val="tx1"/>
                </a:solidFill>
              </a:rPr>
              <a:t>刷屏</a:t>
            </a:r>
            <a:endParaRPr lang="en-US" altLang="zh-CN" sz="3200" dirty="0" smtClean="0"/>
          </a:p>
          <a:p>
            <a:pPr>
              <a:buNone/>
            </a:pPr>
            <a:r>
              <a:rPr lang="en-US" altLang="zh-CN" sz="3200" dirty="0" smtClean="0"/>
              <a:t>4</a:t>
            </a:r>
            <a:r>
              <a:rPr lang="zh-CN" altLang="en-US" sz="3200" dirty="0" smtClean="0"/>
              <a:t>、</a:t>
            </a:r>
            <a:r>
              <a:rPr lang="zh-CN" altLang="en-US" sz="3200" b="1" dirty="0" smtClean="0">
                <a:solidFill>
                  <a:srgbClr val="FF0000"/>
                </a:solidFill>
                <a:sym typeface="+mn-ea"/>
              </a:rPr>
              <a:t>给力</a:t>
            </a:r>
            <a:endParaRPr lang="en-US" altLang="zh-CN" sz="3200" b="1" dirty="0" smtClean="0">
              <a:solidFill>
                <a:srgbClr val="FF0000"/>
              </a:solidFill>
            </a:endParaRPr>
          </a:p>
          <a:p>
            <a:pPr>
              <a:buNone/>
            </a:pPr>
            <a:r>
              <a:rPr lang="en-US" altLang="zh-CN" sz="3200" dirty="0" smtClean="0"/>
              <a:t>5</a:t>
            </a:r>
            <a:r>
              <a:rPr lang="zh-CN" altLang="en-US" sz="3200" dirty="0" smtClean="0"/>
              <a:t>、</a:t>
            </a:r>
            <a:r>
              <a:rPr lang="zh-CN" altLang="en-US" sz="3200" dirty="0" smtClean="0">
                <a:solidFill>
                  <a:schemeClr val="tx1"/>
                </a:solidFill>
                <a:sym typeface="+mn-ea"/>
              </a:rPr>
              <a:t>逆袭</a:t>
            </a:r>
            <a:endParaRPr lang="en-US" altLang="zh-CN" sz="3200" b="1" dirty="0" smtClean="0">
              <a:solidFill>
                <a:srgbClr val="FF0000"/>
              </a:solidFill>
            </a:endParaRPr>
          </a:p>
          <a:p>
            <a:pPr>
              <a:buNone/>
            </a:pPr>
            <a:r>
              <a:rPr lang="en-US" altLang="zh-CN" sz="3200" dirty="0" smtClean="0"/>
              <a:t>6</a:t>
            </a:r>
            <a:r>
              <a:rPr lang="zh-CN" altLang="en-US" sz="3200" dirty="0" smtClean="0"/>
              <a:t>、</a:t>
            </a:r>
            <a:r>
              <a:rPr lang="zh-CN" altLang="en-US" sz="3200" b="1" dirty="0" smtClean="0">
                <a:solidFill>
                  <a:srgbClr val="FF0000"/>
                </a:solidFill>
                <a:sym typeface="+mn-ea"/>
              </a:rPr>
              <a:t>纠结</a:t>
            </a:r>
            <a:endParaRPr lang="zh-CN" altLang="en-US" sz="3200" dirty="0" smtClean="0"/>
          </a:p>
          <a:p>
            <a:pPr>
              <a:buNone/>
            </a:pPr>
            <a:r>
              <a:rPr lang="en-US" altLang="zh-CN" sz="3200" dirty="0" smtClean="0"/>
              <a:t>7</a:t>
            </a:r>
            <a:r>
              <a:rPr lang="zh-CN" altLang="en-US" sz="3200" dirty="0" smtClean="0"/>
              <a:t>、</a:t>
            </a:r>
            <a:r>
              <a:rPr lang="zh-CN" altLang="en-US" sz="3200" dirty="0" smtClean="0">
                <a:solidFill>
                  <a:schemeClr val="tx1"/>
                </a:solidFill>
              </a:rPr>
              <a:t>吃瓜</a:t>
            </a:r>
            <a:endParaRPr lang="zh-CN" altLang="en-US" sz="3200" dirty="0" smtClean="0"/>
          </a:p>
          <a:p>
            <a:pPr>
              <a:buNone/>
            </a:pPr>
            <a:r>
              <a:rPr lang="en-US" altLang="zh-CN" sz="3200" dirty="0" smtClean="0"/>
              <a:t>8</a:t>
            </a:r>
            <a:r>
              <a:rPr lang="zh-CN" altLang="en-US" sz="3200" dirty="0" smtClean="0"/>
              <a:t>、</a:t>
            </a:r>
            <a:r>
              <a:rPr lang="zh-CN" altLang="en-US" sz="3200" dirty="0" smtClean="0">
                <a:solidFill>
                  <a:srgbClr val="FF0000"/>
                </a:solidFill>
              </a:rPr>
              <a:t>甩锅</a:t>
            </a:r>
            <a:endParaRPr lang="zh-CN" altLang="en-US" sz="3200" dirty="0" smtClean="0">
              <a:solidFill>
                <a:srgbClr val="FF0000"/>
              </a:solidFill>
            </a:endParaRPr>
          </a:p>
          <a:p>
            <a:pPr>
              <a:buNone/>
            </a:pPr>
            <a:r>
              <a:rPr lang="en-US" altLang="zh-CN" sz="3600" dirty="0" smtClean="0">
                <a:sym typeface="+mn-ea"/>
              </a:rPr>
              <a:t>9</a:t>
            </a:r>
            <a:r>
              <a:rPr lang="zh-CN" altLang="en-US" sz="3600" dirty="0" smtClean="0">
                <a:sym typeface="+mn-ea"/>
              </a:rPr>
              <a:t>、躺赢</a:t>
            </a:r>
            <a:endParaRPr lang="zh-CN" altLang="en-US" sz="3600" b="1" dirty="0">
              <a:solidFill>
                <a:srgbClr val="FF0000"/>
              </a:solidFill>
            </a:endParaRPr>
          </a:p>
          <a:p>
            <a:pPr>
              <a:buNone/>
            </a:pPr>
            <a:endParaRPr lang="en-US" altLang="zh-CN" sz="3200" dirty="0" smtClean="0"/>
          </a:p>
          <a:p>
            <a:pPr>
              <a:buNone/>
            </a:pPr>
            <a:endParaRPr lang="zh-CN" altLang="en-US" sz="3200" b="1" dirty="0">
              <a:solidFill>
                <a:srgbClr val="FF0000"/>
              </a:solidFill>
            </a:endParaRPr>
          </a:p>
        </p:txBody>
      </p:sp>
      <p:sp>
        <p:nvSpPr>
          <p:cNvPr id="5" name="内容占位符 4"/>
          <p:cNvSpPr>
            <a:spLocks noGrp="1"/>
          </p:cNvSpPr>
          <p:nvPr>
            <p:ph sz="half" idx="2"/>
          </p:nvPr>
        </p:nvSpPr>
        <p:spPr/>
        <p:txBody>
          <a:bodyPr>
            <a:noAutofit/>
          </a:bodyPr>
          <a:lstStyle/>
          <a:p>
            <a:pPr>
              <a:buNone/>
            </a:pPr>
            <a:r>
              <a:rPr lang="en-US" altLang="zh-CN" sz="3200" dirty="0" smtClean="0"/>
              <a:t>10</a:t>
            </a:r>
            <a:r>
              <a:rPr lang="zh-CN" altLang="en-US" sz="3200" dirty="0" smtClean="0"/>
              <a:t>、变态</a:t>
            </a:r>
            <a:endParaRPr lang="en-US" altLang="zh-CN" sz="3200" dirty="0" smtClean="0"/>
          </a:p>
          <a:p>
            <a:pPr>
              <a:buNone/>
            </a:pPr>
            <a:r>
              <a:rPr lang="en-US" altLang="zh-CN" sz="3200" dirty="0" smtClean="0">
                <a:solidFill>
                  <a:srgbClr val="FF0000"/>
                </a:solidFill>
              </a:rPr>
              <a:t>11</a:t>
            </a:r>
            <a:r>
              <a:rPr lang="zh-CN" altLang="en-US" sz="3200" dirty="0" smtClean="0">
                <a:solidFill>
                  <a:srgbClr val="FF0000"/>
                </a:solidFill>
              </a:rPr>
              <a:t>、</a:t>
            </a:r>
            <a:r>
              <a:rPr lang="zh-CN" altLang="en-US" sz="3200" b="1" dirty="0" smtClean="0">
                <a:solidFill>
                  <a:srgbClr val="FF0000"/>
                </a:solidFill>
                <a:sym typeface="+mn-ea"/>
              </a:rPr>
              <a:t>跳槽</a:t>
            </a:r>
            <a:endParaRPr lang="en-US" altLang="zh-CN" sz="3200" dirty="0" smtClean="0">
              <a:solidFill>
                <a:srgbClr val="FF0000"/>
              </a:solidFill>
            </a:endParaRPr>
          </a:p>
          <a:p>
            <a:pPr>
              <a:buNone/>
            </a:pPr>
            <a:r>
              <a:rPr lang="en-US" altLang="zh-CN" sz="3200" dirty="0" smtClean="0"/>
              <a:t>12</a:t>
            </a:r>
            <a:r>
              <a:rPr lang="zh-CN" altLang="en-US" sz="3200" dirty="0" smtClean="0"/>
              <a:t>、</a:t>
            </a:r>
            <a:r>
              <a:rPr lang="zh-CN" altLang="en-US" sz="3200" dirty="0" smtClean="0">
                <a:sym typeface="+mn-ea"/>
              </a:rPr>
              <a:t>闪婚</a:t>
            </a:r>
            <a:endParaRPr lang="en-US" altLang="zh-CN" sz="3200" b="1" dirty="0" smtClean="0">
              <a:solidFill>
                <a:srgbClr val="FF0000"/>
              </a:solidFill>
            </a:endParaRPr>
          </a:p>
          <a:p>
            <a:pPr>
              <a:buNone/>
            </a:pPr>
            <a:r>
              <a:rPr lang="en-US" altLang="zh-CN" sz="3200" dirty="0" smtClean="0"/>
              <a:t>13</a:t>
            </a:r>
            <a:r>
              <a:rPr lang="zh-CN" altLang="en-US" sz="3200" dirty="0" smtClean="0"/>
              <a:t>、</a:t>
            </a:r>
            <a:r>
              <a:rPr lang="zh-CN" altLang="en-US" sz="3200" dirty="0" smtClean="0">
                <a:sym typeface="+mn-ea"/>
              </a:rPr>
              <a:t>脑残</a:t>
            </a:r>
            <a:endParaRPr lang="en-US" altLang="zh-CN" sz="3200" dirty="0" smtClean="0"/>
          </a:p>
          <a:p>
            <a:pPr>
              <a:buNone/>
            </a:pPr>
            <a:r>
              <a:rPr lang="en-US" altLang="zh-CN" sz="3200" dirty="0" smtClean="0"/>
              <a:t>14</a:t>
            </a:r>
            <a:r>
              <a:rPr lang="zh-CN" altLang="en-US" sz="3200" dirty="0" smtClean="0"/>
              <a:t>、内卷</a:t>
            </a:r>
            <a:endParaRPr lang="en-US" altLang="zh-CN" sz="3200" dirty="0" smtClean="0"/>
          </a:p>
          <a:p>
            <a:pPr>
              <a:buNone/>
            </a:pPr>
            <a:r>
              <a:rPr lang="en-US" altLang="zh-CN" sz="3200" dirty="0" smtClean="0"/>
              <a:t>15</a:t>
            </a:r>
            <a:r>
              <a:rPr lang="zh-CN" altLang="en-US" sz="3200" dirty="0" smtClean="0"/>
              <a:t>、</a:t>
            </a:r>
            <a:r>
              <a:rPr lang="zh-CN" altLang="en-US" sz="3200" dirty="0" smtClean="0">
                <a:sym typeface="+mn-ea"/>
              </a:rPr>
              <a:t>社恐</a:t>
            </a:r>
            <a:endParaRPr lang="zh-CN" altLang="en-US" sz="3200" dirty="0" smtClean="0"/>
          </a:p>
          <a:p>
            <a:pPr>
              <a:buNone/>
            </a:pPr>
            <a:r>
              <a:rPr lang="en-US" altLang="zh-CN" sz="3200" dirty="0" smtClean="0"/>
              <a:t>         </a:t>
            </a:r>
            <a:r>
              <a:rPr lang="zh-CN" altLang="en-US" sz="3200" dirty="0" smtClean="0"/>
              <a:t>社死</a:t>
            </a:r>
            <a:endParaRPr lang="zh-CN" altLang="en-US" sz="3200" dirty="0" smtClean="0"/>
          </a:p>
          <a:p>
            <a:pPr>
              <a:buNone/>
            </a:pPr>
            <a:r>
              <a:rPr lang="en-US" altLang="zh-CN" sz="3200" dirty="0" smtClean="0"/>
              <a:t>16</a:t>
            </a:r>
            <a:r>
              <a:rPr lang="zh-CN" altLang="en-US" sz="3200" dirty="0" smtClean="0"/>
              <a:t>、</a:t>
            </a:r>
            <a:r>
              <a:rPr lang="zh-CN" altLang="en-US" sz="3200" dirty="0" smtClean="0"/>
              <a:t>凡尔赛</a:t>
            </a:r>
            <a:endParaRPr lang="zh-CN" altLang="en-US" sz="3200" dirty="0"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normAutofit lnSpcReduction="10000"/>
          </a:bodyPr>
          <a:lstStyle/>
          <a:p>
            <a:pPr>
              <a:buNone/>
            </a:pPr>
            <a:r>
              <a:rPr lang="zh-CN" altLang="en-US" sz="3200" dirty="0" smtClean="0">
                <a:highlight>
                  <a:srgbClr val="00FFFF"/>
                </a:highlight>
              </a:rPr>
              <a:t>二、名词</a:t>
            </a:r>
            <a:endParaRPr lang="en-US" altLang="zh-CN" sz="3200" dirty="0" smtClean="0">
              <a:highlight>
                <a:srgbClr val="00FFFF"/>
              </a:highlight>
            </a:endParaRPr>
          </a:p>
          <a:p>
            <a:pPr>
              <a:buNone/>
            </a:pPr>
            <a:r>
              <a:rPr lang="en-US" altLang="zh-CN" dirty="0" smtClean="0"/>
              <a:t>1</a:t>
            </a:r>
            <a:r>
              <a:rPr lang="zh-CN" altLang="en-US" dirty="0" smtClean="0"/>
              <a:t>、硬核 </a:t>
            </a:r>
            <a:endParaRPr lang="en-US" altLang="zh-CN" dirty="0" smtClean="0"/>
          </a:p>
          <a:p>
            <a:pPr>
              <a:buNone/>
            </a:pPr>
            <a:r>
              <a:rPr lang="en-US" altLang="zh-CN" dirty="0" smtClean="0"/>
              <a:t>2</a:t>
            </a:r>
            <a:r>
              <a:rPr lang="zh-CN" altLang="en-US" dirty="0" smtClean="0"/>
              <a:t>、</a:t>
            </a:r>
            <a:r>
              <a:rPr lang="zh-CN" altLang="en-US" b="1" dirty="0" smtClean="0">
                <a:solidFill>
                  <a:srgbClr val="FF0000"/>
                </a:solidFill>
              </a:rPr>
              <a:t>颜值</a:t>
            </a:r>
            <a:endParaRPr lang="en-US" altLang="zh-CN" b="1" dirty="0" smtClean="0">
              <a:solidFill>
                <a:srgbClr val="FF0000"/>
              </a:solidFill>
            </a:endParaRPr>
          </a:p>
          <a:p>
            <a:pPr>
              <a:buNone/>
            </a:pPr>
            <a:r>
              <a:rPr lang="en-US" altLang="zh-CN" dirty="0" smtClean="0"/>
              <a:t>3</a:t>
            </a:r>
            <a:r>
              <a:rPr lang="zh-CN" altLang="en-US" dirty="0" smtClean="0"/>
              <a:t>、玻璃心</a:t>
            </a:r>
            <a:endParaRPr lang="en-US" altLang="zh-CN" dirty="0" smtClean="0"/>
          </a:p>
          <a:p>
            <a:pPr>
              <a:buNone/>
            </a:pPr>
            <a:r>
              <a:rPr lang="en-US" altLang="zh-CN" dirty="0" smtClean="0"/>
              <a:t>4</a:t>
            </a:r>
            <a:r>
              <a:rPr lang="zh-CN" altLang="en-US" dirty="0" smtClean="0"/>
              <a:t>、男神、女神</a:t>
            </a:r>
            <a:endParaRPr lang="en-US" altLang="zh-CN" dirty="0" smtClean="0"/>
          </a:p>
          <a:p>
            <a:pPr>
              <a:buNone/>
            </a:pPr>
            <a:r>
              <a:rPr lang="en-US" altLang="zh-CN" dirty="0" smtClean="0"/>
              <a:t>5</a:t>
            </a:r>
            <a:r>
              <a:rPr lang="zh-CN" altLang="en-US" dirty="0" smtClean="0"/>
              <a:t>、屌丝、</a:t>
            </a:r>
            <a:endParaRPr lang="en-US" altLang="zh-CN" dirty="0" smtClean="0"/>
          </a:p>
          <a:p>
            <a:pPr>
              <a:buNone/>
            </a:pPr>
            <a:r>
              <a:rPr lang="en-US" altLang="zh-CN" dirty="0" smtClean="0"/>
              <a:t>     </a:t>
            </a:r>
            <a:r>
              <a:rPr lang="zh-CN" altLang="en-US" dirty="0" smtClean="0"/>
              <a:t>高富帅、白富美</a:t>
            </a:r>
            <a:endParaRPr lang="en-US" altLang="zh-CN" dirty="0" smtClean="0"/>
          </a:p>
          <a:p>
            <a:pPr>
              <a:buNone/>
            </a:pPr>
            <a:r>
              <a:rPr lang="en-US" altLang="zh-CN" dirty="0" smtClean="0"/>
              <a:t>6</a:t>
            </a:r>
            <a:r>
              <a:rPr lang="zh-CN" altLang="en-US" dirty="0" smtClean="0"/>
              <a:t>、</a:t>
            </a:r>
            <a:r>
              <a:rPr lang="zh-CN" altLang="en-US" dirty="0" smtClean="0">
                <a:solidFill>
                  <a:srgbClr val="FF0000"/>
                </a:solidFill>
              </a:rPr>
              <a:t>正能量</a:t>
            </a:r>
            <a:endParaRPr lang="en-US" altLang="zh-CN" dirty="0" smtClean="0"/>
          </a:p>
          <a:p>
            <a:pPr>
              <a:buNone/>
            </a:pPr>
            <a:r>
              <a:rPr lang="en-US" altLang="zh-CN" dirty="0" smtClean="0"/>
              <a:t>7</a:t>
            </a:r>
            <a:r>
              <a:rPr lang="zh-CN" altLang="en-US" dirty="0" smtClean="0"/>
              <a:t>、逆行者</a:t>
            </a:r>
            <a:endParaRPr lang="zh-CN" altLang="en-US" dirty="0"/>
          </a:p>
        </p:txBody>
      </p:sp>
      <p:sp>
        <p:nvSpPr>
          <p:cNvPr id="4" name="内容占位符 3"/>
          <p:cNvSpPr>
            <a:spLocks noGrp="1"/>
          </p:cNvSpPr>
          <p:nvPr>
            <p:ph sz="half" idx="2"/>
          </p:nvPr>
        </p:nvSpPr>
        <p:spPr>
          <a:xfrm>
            <a:off x="4644390" y="1557020"/>
            <a:ext cx="4038600" cy="4525963"/>
          </a:xfrm>
        </p:spPr>
        <p:txBody>
          <a:bodyPr>
            <a:noAutofit/>
          </a:bodyPr>
          <a:lstStyle/>
          <a:p>
            <a:pPr>
              <a:buNone/>
            </a:pPr>
            <a:r>
              <a:rPr lang="en-US" altLang="zh-CN" sz="2700" dirty="0" smtClean="0"/>
              <a:t>8</a:t>
            </a:r>
            <a:r>
              <a:rPr lang="zh-CN" altLang="en-US" sz="2700" dirty="0" smtClean="0"/>
              <a:t>、干饭人</a:t>
            </a:r>
            <a:endParaRPr lang="zh-CN" altLang="en-US" sz="2700" dirty="0" smtClean="0"/>
          </a:p>
          <a:p>
            <a:pPr>
              <a:buNone/>
            </a:pPr>
            <a:r>
              <a:rPr lang="en-US" altLang="zh-CN" sz="2700" dirty="0" smtClean="0"/>
              <a:t>9</a:t>
            </a:r>
            <a:r>
              <a:rPr lang="zh-CN" altLang="en-US" sz="2700" dirty="0" smtClean="0"/>
              <a:t>、</a:t>
            </a:r>
            <a:r>
              <a:rPr lang="zh-CN" altLang="en-US" sz="2700" b="1" dirty="0" smtClean="0">
                <a:solidFill>
                  <a:srgbClr val="FF0000"/>
                </a:solidFill>
                <a:sym typeface="+mn-ea"/>
              </a:rPr>
              <a:t>学霸</a:t>
            </a:r>
            <a:r>
              <a:rPr lang="zh-CN" altLang="en-US" sz="2700" dirty="0" smtClean="0">
                <a:sym typeface="+mn-ea"/>
              </a:rPr>
              <a:t>、学渣</a:t>
            </a:r>
            <a:endParaRPr lang="en-US" altLang="zh-CN" sz="2700" dirty="0" smtClean="0"/>
          </a:p>
          <a:p>
            <a:pPr>
              <a:buNone/>
            </a:pPr>
            <a:r>
              <a:rPr lang="en-US" altLang="zh-CN" sz="2700" dirty="0" smtClean="0"/>
              <a:t>10</a:t>
            </a:r>
            <a:r>
              <a:rPr lang="zh-CN" altLang="en-US" sz="2700" dirty="0" smtClean="0"/>
              <a:t>、</a:t>
            </a:r>
            <a:r>
              <a:rPr lang="zh-CN" altLang="en-US" sz="2700" dirty="0" smtClean="0">
                <a:sym typeface="+mn-ea"/>
              </a:rPr>
              <a:t>奇葩</a:t>
            </a:r>
            <a:endParaRPr lang="zh-CN" altLang="en-US" sz="2700" dirty="0" smtClean="0"/>
          </a:p>
          <a:p>
            <a:pPr>
              <a:buNone/>
            </a:pPr>
            <a:r>
              <a:rPr lang="en-US" altLang="zh-CN" sz="2700" dirty="0" smtClean="0"/>
              <a:t>11</a:t>
            </a:r>
            <a:r>
              <a:rPr lang="zh-CN" altLang="en-US" sz="2700" dirty="0" smtClean="0"/>
              <a:t>、</a:t>
            </a:r>
            <a:r>
              <a:rPr lang="zh-CN" altLang="en-US" sz="2700" dirty="0" smtClean="0">
                <a:sym typeface="+mn-ea"/>
              </a:rPr>
              <a:t>校花、校草</a:t>
            </a:r>
            <a:endParaRPr lang="en-US" altLang="zh-CN" sz="2700" dirty="0" smtClean="0"/>
          </a:p>
          <a:p>
            <a:pPr>
              <a:buNone/>
            </a:pPr>
            <a:r>
              <a:rPr lang="en-US" altLang="zh-CN" sz="2700" dirty="0" smtClean="0"/>
              <a:t>12</a:t>
            </a:r>
            <a:r>
              <a:rPr lang="zh-CN" altLang="en-US" sz="2700" dirty="0" smtClean="0"/>
              <a:t>、</a:t>
            </a:r>
            <a:r>
              <a:rPr lang="zh-CN" altLang="en-US" sz="2700" dirty="0" smtClean="0">
                <a:sym typeface="+mn-ea"/>
              </a:rPr>
              <a:t>暖男、渣男</a:t>
            </a:r>
            <a:endParaRPr lang="en-US" altLang="zh-CN" sz="2700" dirty="0" smtClean="0"/>
          </a:p>
          <a:p>
            <a:pPr>
              <a:buNone/>
            </a:pPr>
            <a:r>
              <a:rPr lang="en-US" altLang="zh-CN" sz="2700" dirty="0" smtClean="0"/>
              <a:t>13</a:t>
            </a:r>
            <a:r>
              <a:rPr lang="zh-CN" altLang="en-US" sz="2700" dirty="0" smtClean="0"/>
              <a:t>、</a:t>
            </a:r>
            <a:r>
              <a:rPr lang="zh-CN" altLang="en-US" sz="2700" dirty="0" smtClean="0">
                <a:sym typeface="+mn-ea"/>
              </a:rPr>
              <a:t>女汉子</a:t>
            </a:r>
            <a:endParaRPr lang="en-US" altLang="zh-CN" sz="2700" dirty="0" smtClean="0"/>
          </a:p>
          <a:p>
            <a:pPr>
              <a:buNone/>
            </a:pPr>
            <a:r>
              <a:rPr lang="en-US" altLang="zh-CN" sz="2700" dirty="0" smtClean="0"/>
              <a:t>14</a:t>
            </a:r>
            <a:r>
              <a:rPr lang="zh-CN" altLang="en-US" sz="2700" dirty="0" smtClean="0"/>
              <a:t>、</a:t>
            </a:r>
            <a:r>
              <a:rPr lang="zh-CN" altLang="en-US" sz="2700" dirty="0" smtClean="0">
                <a:sym typeface="+mn-ea"/>
              </a:rPr>
              <a:t>小鲜肉</a:t>
            </a:r>
            <a:endParaRPr lang="en-US" altLang="zh-CN" sz="2700" dirty="0" smtClean="0"/>
          </a:p>
          <a:p>
            <a:pPr>
              <a:buNone/>
            </a:pPr>
            <a:r>
              <a:rPr lang="en-US" altLang="zh-CN" sz="2700" dirty="0" smtClean="0"/>
              <a:t>15</a:t>
            </a:r>
            <a:r>
              <a:rPr lang="zh-CN" altLang="en-US" sz="2700" dirty="0" smtClean="0"/>
              <a:t>、</a:t>
            </a:r>
            <a:r>
              <a:rPr lang="zh-CN" altLang="en-US" sz="2700" dirty="0" smtClean="0">
                <a:sym typeface="+mn-ea"/>
              </a:rPr>
              <a:t>神器</a:t>
            </a:r>
            <a:endParaRPr lang="en-US" altLang="zh-CN" sz="2700" dirty="0" smtClean="0"/>
          </a:p>
          <a:p>
            <a:pPr>
              <a:buNone/>
            </a:pPr>
            <a:r>
              <a:rPr lang="en-US" altLang="zh-CN" sz="2700" dirty="0" smtClean="0"/>
              <a:t>16</a:t>
            </a:r>
            <a:r>
              <a:rPr lang="zh-CN" altLang="en-US" sz="2700" dirty="0" smtClean="0"/>
              <a:t>、</a:t>
            </a:r>
            <a:r>
              <a:rPr lang="zh-CN" altLang="en-US" sz="2700" b="1" dirty="0" smtClean="0">
                <a:solidFill>
                  <a:schemeClr val="tx1"/>
                </a:solidFill>
                <a:sym typeface="+mn-ea"/>
              </a:rPr>
              <a:t>套路</a:t>
            </a:r>
            <a:endParaRPr lang="zh-CN" altLang="en-US" sz="2700" b="1" dirty="0" smtClean="0">
              <a:solidFill>
                <a:schemeClr val="tx1"/>
              </a:solidFill>
              <a:sym typeface="+mn-ea"/>
            </a:endParaRPr>
          </a:p>
        </p:txBody>
      </p:sp>
      <p:sp>
        <p:nvSpPr>
          <p:cNvPr id="5" name="标题 1"/>
          <p:cNvSpPr>
            <a:spLocks noGrp="1"/>
          </p:cNvSpPr>
          <p:nvPr>
            <p:ph type="title"/>
          </p:nvPr>
        </p:nvSpPr>
        <p:spPr>
          <a:xfrm>
            <a:off x="1979712" y="284163"/>
            <a:ext cx="5904656"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lstStyle/>
          <a:p>
            <a:r>
              <a:rPr lang="zh-CN" altLang="en-US" dirty="0" smtClean="0"/>
              <a:t>本课小结</a:t>
            </a: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pPr>
              <a:buNone/>
            </a:pPr>
            <a:r>
              <a:rPr lang="en-US" altLang="zh-CN" dirty="0" smtClean="0"/>
              <a:t>17</a:t>
            </a:r>
            <a:r>
              <a:rPr lang="zh-CN" altLang="en-US" dirty="0" smtClean="0"/>
              <a:t>、</a:t>
            </a:r>
            <a:r>
              <a:rPr lang="en-US" altLang="zh-CN" dirty="0" smtClean="0">
                <a:sym typeface="+mn-ea"/>
              </a:rPr>
              <a:t> X</a:t>
            </a:r>
            <a:r>
              <a:rPr lang="zh-CN" altLang="en-US" dirty="0" smtClean="0">
                <a:sym typeface="+mn-ea"/>
              </a:rPr>
              <a:t>二代</a:t>
            </a:r>
            <a:endParaRPr lang="en-US" altLang="zh-CN" dirty="0" smtClean="0"/>
          </a:p>
          <a:p>
            <a:pPr>
              <a:buNone/>
            </a:pPr>
            <a:r>
              <a:rPr lang="en-US" altLang="zh-CN" dirty="0" smtClean="0"/>
              <a:t>18</a:t>
            </a:r>
            <a:r>
              <a:rPr lang="zh-CN" altLang="en-US" dirty="0" smtClean="0"/>
              <a:t>、</a:t>
            </a:r>
            <a:r>
              <a:rPr lang="zh-CN" altLang="en-US" dirty="0" smtClean="0">
                <a:sym typeface="+mn-ea"/>
              </a:rPr>
              <a:t>宅男、宅女</a:t>
            </a:r>
            <a:endParaRPr lang="zh-CN" altLang="en-US" dirty="0" smtClean="0"/>
          </a:p>
          <a:p>
            <a:pPr>
              <a:buNone/>
            </a:pPr>
            <a:r>
              <a:rPr lang="en-US" altLang="zh-CN" dirty="0" smtClean="0"/>
              <a:t>19</a:t>
            </a:r>
            <a:r>
              <a:rPr lang="zh-CN" altLang="en-US" dirty="0" smtClean="0"/>
              <a:t>、</a:t>
            </a:r>
            <a:r>
              <a:rPr lang="zh-CN" altLang="en-US" dirty="0" smtClean="0">
                <a:sym typeface="+mn-ea"/>
              </a:rPr>
              <a:t>老司机</a:t>
            </a:r>
            <a:endParaRPr lang="zh-CN" altLang="en-US" dirty="0" smtClean="0">
              <a:sym typeface="+mn-ea"/>
            </a:endParaRPr>
          </a:p>
          <a:p>
            <a:pPr>
              <a:buNone/>
            </a:pPr>
            <a:r>
              <a:rPr lang="en-US" altLang="zh-CN" dirty="0" smtClean="0">
                <a:sym typeface="+mn-ea"/>
              </a:rPr>
              <a:t>20</a:t>
            </a:r>
            <a:r>
              <a:rPr lang="zh-CN" altLang="en-US" dirty="0" smtClean="0">
                <a:sym typeface="+mn-ea"/>
              </a:rPr>
              <a:t>、戏精</a:t>
            </a:r>
            <a:endParaRPr lang="en-US" altLang="zh-CN" b="1" dirty="0" smtClean="0">
              <a:solidFill>
                <a:srgbClr val="FF0000"/>
              </a:solidFill>
            </a:endParaRPr>
          </a:p>
          <a:p>
            <a:pPr>
              <a:buNone/>
            </a:pPr>
            <a:r>
              <a:rPr lang="en-US" altLang="zh-CN" dirty="0" smtClean="0"/>
              <a:t>         </a:t>
            </a:r>
            <a:endParaRPr lang="en-US" altLang="zh-CN" dirty="0" smtClean="0"/>
          </a:p>
          <a:p>
            <a:pPr>
              <a:buNone/>
            </a:pP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sz="4000" dirty="0" smtClean="0"/>
              <a:t>4</a:t>
            </a:r>
            <a:r>
              <a:rPr lang="zh-CN" altLang="en-US" sz="4000" dirty="0" smtClean="0"/>
              <a:t>、</a:t>
            </a:r>
            <a:r>
              <a:rPr lang="zh-CN" altLang="en-US" sz="4000" b="1" dirty="0" smtClean="0">
                <a:solidFill>
                  <a:srgbClr val="FF0000"/>
                </a:solidFill>
              </a:rPr>
              <a:t>给力</a:t>
            </a:r>
            <a:r>
              <a:rPr lang="zh-CN" altLang="en-US" sz="4000" dirty="0" smtClean="0"/>
              <a:t>（有帮助）</a:t>
            </a:r>
            <a:endParaRPr lang="en-US" altLang="zh-CN" sz="4000" dirty="0" smtClean="0"/>
          </a:p>
          <a:p>
            <a:pPr>
              <a:buNone/>
            </a:pPr>
            <a:r>
              <a:rPr lang="zh-CN" altLang="en-US" b="1" dirty="0" smtClean="0"/>
              <a:t> </a:t>
            </a:r>
            <a:r>
              <a:rPr lang="en-US" altLang="zh-CN" b="1" dirty="0" smtClean="0"/>
              <a:t>【</a:t>
            </a:r>
            <a:r>
              <a:rPr lang="zh-CN" altLang="en-US" b="1" dirty="0" smtClean="0"/>
              <a:t>意思</a:t>
            </a:r>
            <a:r>
              <a:rPr lang="en-US" altLang="zh-CN" b="1" dirty="0" smtClean="0"/>
              <a:t>】</a:t>
            </a:r>
            <a:r>
              <a:rPr lang="zh-CN" altLang="en-US" dirty="0" smtClean="0"/>
              <a:t>一般表示有帮助、有作用、给面子的含义。还有“真棒、真酷”的意思。</a:t>
            </a:r>
            <a:endParaRPr lang="en-US" altLang="zh-CN" dirty="0" smtClean="0"/>
          </a:p>
          <a:p>
            <a:pPr>
              <a:buNone/>
            </a:pPr>
            <a:r>
              <a:rPr lang="en-US" altLang="zh-CN" b="1" dirty="0" smtClean="0"/>
              <a:t>【</a:t>
            </a:r>
            <a:r>
              <a:rPr lang="zh-CN" altLang="en-US" b="1" dirty="0" smtClean="0"/>
              <a:t>例句</a:t>
            </a:r>
            <a:r>
              <a:rPr lang="en-US" altLang="zh-CN" b="1" dirty="0" smtClean="0"/>
              <a:t>】</a:t>
            </a:r>
            <a:endParaRPr lang="en-US" altLang="zh-CN" dirty="0" smtClean="0"/>
          </a:p>
          <a:p>
            <a:pPr>
              <a:buNone/>
            </a:pPr>
            <a:r>
              <a:rPr lang="en-US" altLang="zh-CN" dirty="0" smtClean="0"/>
              <a:t>1</a:t>
            </a:r>
            <a:r>
              <a:rPr lang="zh-CN" altLang="en-US" dirty="0" smtClean="0"/>
              <a:t>）本年度最给力的演讲。</a:t>
            </a:r>
            <a:endParaRPr lang="en-US" altLang="zh-CN" dirty="0" smtClean="0"/>
          </a:p>
          <a:p>
            <a:pPr>
              <a:buNone/>
            </a:pPr>
            <a:r>
              <a:rPr lang="en-US" altLang="zh-CN" dirty="0" smtClean="0"/>
              <a:t>2</a:t>
            </a:r>
            <a:r>
              <a:rPr lang="zh-CN" altLang="en-US" dirty="0" smtClean="0"/>
              <a:t>）只要政策</a:t>
            </a:r>
            <a:r>
              <a:rPr lang="zh-CN" altLang="en-US" b="1" dirty="0" smtClean="0"/>
              <a:t>给力</a:t>
            </a:r>
            <a:r>
              <a:rPr lang="zh-CN" altLang="en-US" dirty="0" smtClean="0"/>
              <a:t>，新能源汽车一定能够发展起来。</a:t>
            </a:r>
            <a:endParaRPr lang="zh-CN" altLang="en-US" dirty="0" smtClean="0"/>
          </a:p>
          <a:p>
            <a:pPr>
              <a:buNone/>
            </a:pPr>
            <a:endParaRPr lang="en-US" altLang="zh-CN" dirty="0"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188640"/>
            <a:ext cx="6131024"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lstStyle/>
          <a:p>
            <a:r>
              <a:rPr lang="zh-CN" altLang="en-US" dirty="0" smtClean="0"/>
              <a:t>本课小结</a:t>
            </a:r>
            <a:endParaRPr lang="zh-CN" altLang="en-US" dirty="0"/>
          </a:p>
        </p:txBody>
      </p:sp>
      <p:sp>
        <p:nvSpPr>
          <p:cNvPr id="3" name="内容占位符 2"/>
          <p:cNvSpPr>
            <a:spLocks noGrp="1"/>
          </p:cNvSpPr>
          <p:nvPr>
            <p:ph idx="1"/>
          </p:nvPr>
        </p:nvSpPr>
        <p:spPr/>
        <p:txBody>
          <a:bodyPr>
            <a:normAutofit lnSpcReduction="20000"/>
          </a:bodyPr>
          <a:lstStyle/>
          <a:p>
            <a:pPr>
              <a:buNone/>
            </a:pPr>
            <a:r>
              <a:rPr lang="zh-CN" altLang="en-US" dirty="0" smtClean="0">
                <a:highlight>
                  <a:srgbClr val="00FFFF"/>
                </a:highlight>
              </a:rPr>
              <a:t>三、小句：</a:t>
            </a:r>
            <a:endParaRPr lang="en-US" altLang="zh-CN" dirty="0" smtClean="0">
              <a:highlight>
                <a:srgbClr val="00FFFF"/>
              </a:highlight>
            </a:endParaRPr>
          </a:p>
          <a:p>
            <a:pPr>
              <a:buNone/>
            </a:pPr>
            <a:r>
              <a:rPr lang="en-US" altLang="zh-CN" b="1" dirty="0" smtClean="0">
                <a:solidFill>
                  <a:srgbClr val="FF0000"/>
                </a:solidFill>
              </a:rPr>
              <a:t>1</a:t>
            </a:r>
            <a:r>
              <a:rPr lang="zh-CN" altLang="en-US" b="1" dirty="0" smtClean="0">
                <a:solidFill>
                  <a:srgbClr val="FF0000"/>
                </a:solidFill>
              </a:rPr>
              <a:t>、我也是醉了、</a:t>
            </a:r>
            <a:r>
              <a:rPr lang="zh-CN" altLang="en-US" b="1" dirty="0" smtClean="0">
                <a:solidFill>
                  <a:schemeClr val="tx1"/>
                </a:solidFill>
              </a:rPr>
              <a:t>我去、无语</a:t>
            </a:r>
            <a:endParaRPr lang="en-US" altLang="zh-CN" b="1" dirty="0" smtClean="0">
              <a:solidFill>
                <a:srgbClr val="FF0000"/>
              </a:solidFill>
            </a:endParaRPr>
          </a:p>
          <a:p>
            <a:pPr>
              <a:buNone/>
            </a:pPr>
            <a:r>
              <a:rPr lang="en-US" altLang="zh-CN" dirty="0" smtClean="0"/>
              <a:t>2</a:t>
            </a:r>
            <a:r>
              <a:rPr lang="zh-CN" altLang="en-US" dirty="0" smtClean="0"/>
              <a:t>、我都崩溃了</a:t>
            </a:r>
            <a:endParaRPr lang="en-US" altLang="zh-CN" dirty="0" smtClean="0"/>
          </a:p>
          <a:p>
            <a:pPr>
              <a:buNone/>
            </a:pPr>
            <a:r>
              <a:rPr lang="en-US" altLang="zh-CN" dirty="0" smtClean="0">
                <a:solidFill>
                  <a:schemeClr val="tx1"/>
                </a:solidFill>
              </a:rPr>
              <a:t>3</a:t>
            </a:r>
            <a:r>
              <a:rPr lang="zh-CN" altLang="en-US" dirty="0" smtClean="0">
                <a:solidFill>
                  <a:schemeClr val="tx1"/>
                </a:solidFill>
              </a:rPr>
              <a:t>、确认过眼神</a:t>
            </a:r>
            <a:endParaRPr lang="en-US" altLang="zh-CN" dirty="0" smtClean="0">
              <a:solidFill>
                <a:schemeClr val="tx1"/>
              </a:solidFill>
            </a:endParaRPr>
          </a:p>
          <a:p>
            <a:pPr>
              <a:buNone/>
            </a:pPr>
            <a:r>
              <a:rPr lang="en-US" altLang="zh-CN" dirty="0" smtClean="0"/>
              <a:t>4</a:t>
            </a:r>
            <a:r>
              <a:rPr lang="zh-CN" altLang="en-US" dirty="0" smtClean="0"/>
              <a:t>、贫穷限制了我的想象力</a:t>
            </a:r>
            <a:endParaRPr lang="en-US" altLang="zh-CN" dirty="0" smtClean="0"/>
          </a:p>
          <a:p>
            <a:pPr>
              <a:buNone/>
            </a:pPr>
            <a:r>
              <a:rPr lang="en-US" altLang="zh-CN" dirty="0" smtClean="0"/>
              <a:t>5</a:t>
            </a:r>
            <a:r>
              <a:rPr lang="zh-CN" altLang="en-US" dirty="0" smtClean="0"/>
              <a:t>、</a:t>
            </a:r>
            <a:r>
              <a:rPr lang="zh-CN" altLang="en-US" dirty="0"/>
              <a:t>我太难了</a:t>
            </a:r>
            <a:endParaRPr lang="zh-CN" altLang="en-US" dirty="0"/>
          </a:p>
          <a:p>
            <a:pPr>
              <a:buNone/>
            </a:pPr>
            <a:r>
              <a:rPr lang="en-US" altLang="zh-CN" dirty="0"/>
              <a:t>6</a:t>
            </a:r>
            <a:r>
              <a:rPr lang="zh-CN" altLang="en-US" dirty="0"/>
              <a:t>、我酸</a:t>
            </a:r>
            <a:r>
              <a:rPr lang="zh-CN" altLang="en-US" dirty="0"/>
              <a:t>了</a:t>
            </a:r>
            <a:endParaRPr lang="zh-CN" altLang="en-US" dirty="0"/>
          </a:p>
          <a:p>
            <a:pPr>
              <a:buNone/>
            </a:pPr>
            <a:r>
              <a:rPr lang="en-US" altLang="zh-CN" dirty="0"/>
              <a:t>7</a:t>
            </a:r>
            <a:r>
              <a:rPr lang="zh-CN" altLang="en-US" dirty="0"/>
              <a:t>、爷青</a:t>
            </a:r>
            <a:r>
              <a:rPr lang="zh-CN" altLang="en-US" dirty="0"/>
              <a:t>回</a:t>
            </a:r>
            <a:endParaRPr lang="zh-CN" altLang="en-US" dirty="0"/>
          </a:p>
          <a:p>
            <a:pPr>
              <a:buNone/>
            </a:pPr>
            <a:r>
              <a:rPr lang="en-US" altLang="zh-CN" dirty="0">
                <a:solidFill>
                  <a:srgbClr val="FF0000"/>
                </a:solidFill>
              </a:rPr>
              <a:t>8</a:t>
            </a:r>
            <a:r>
              <a:rPr lang="zh-CN" altLang="en-US" dirty="0">
                <a:solidFill>
                  <a:srgbClr val="FF0000"/>
                </a:solidFill>
              </a:rPr>
              <a:t>、不愧是你</a:t>
            </a:r>
            <a:endParaRPr lang="zh-CN" altLang="en-US" dirty="0">
              <a:solidFill>
                <a:srgbClr val="FF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4294967295"/>
          </p:nvPr>
        </p:nvSpPr>
        <p:spPr>
          <a:xfrm>
            <a:off x="1188085" y="1700530"/>
            <a:ext cx="4038600" cy="4526280"/>
          </a:xfrm>
        </p:spPr>
        <p:txBody>
          <a:bodyPr>
            <a:normAutofit lnSpcReduction="10000"/>
          </a:bodyPr>
          <a:lstStyle/>
          <a:p>
            <a:pPr>
              <a:buNone/>
            </a:pPr>
            <a:r>
              <a:rPr lang="zh-CN" altLang="en-US" b="1" dirty="0" smtClean="0">
                <a:highlight>
                  <a:srgbClr val="00FFFF"/>
                </a:highlight>
              </a:rPr>
              <a:t>四、其他</a:t>
            </a:r>
            <a:endParaRPr lang="en-US" altLang="zh-CN" b="1" dirty="0" smtClean="0">
              <a:highlight>
                <a:srgbClr val="00FFFF"/>
              </a:highlight>
            </a:endParaRPr>
          </a:p>
          <a:p>
            <a:pPr>
              <a:buNone/>
            </a:pPr>
            <a:r>
              <a:rPr lang="en-US" altLang="zh-CN" dirty="0" smtClean="0"/>
              <a:t>1</a:t>
            </a:r>
            <a:r>
              <a:rPr lang="zh-CN" altLang="en-US" dirty="0" smtClean="0"/>
              <a:t>、佛系</a:t>
            </a:r>
            <a:endParaRPr lang="en-US" altLang="zh-CN" dirty="0" smtClean="0"/>
          </a:p>
          <a:p>
            <a:pPr>
              <a:buNone/>
            </a:pPr>
            <a:r>
              <a:rPr lang="en-US" altLang="zh-CN" b="1" dirty="0" smtClean="0">
                <a:solidFill>
                  <a:srgbClr val="FF0000"/>
                </a:solidFill>
              </a:rPr>
              <a:t>2</a:t>
            </a:r>
            <a:r>
              <a:rPr lang="zh-CN" altLang="en-US" b="1" dirty="0" smtClean="0">
                <a:solidFill>
                  <a:srgbClr val="FF0000"/>
                </a:solidFill>
              </a:rPr>
              <a:t>、山寨</a:t>
            </a:r>
            <a:endParaRPr lang="en-US" altLang="zh-CN" b="1" dirty="0" smtClean="0">
              <a:solidFill>
                <a:srgbClr val="FF0000"/>
              </a:solidFill>
            </a:endParaRPr>
          </a:p>
          <a:p>
            <a:pPr>
              <a:buNone/>
            </a:pPr>
            <a:r>
              <a:rPr lang="en-US" altLang="zh-CN" dirty="0" smtClean="0"/>
              <a:t>3</a:t>
            </a:r>
            <a:r>
              <a:rPr lang="zh-CN" altLang="en-US" dirty="0" smtClean="0"/>
              <a:t>、</a:t>
            </a:r>
            <a:r>
              <a:rPr lang="zh-CN" altLang="en-US" dirty="0" smtClean="0"/>
              <a:t>萌</a:t>
            </a:r>
            <a:endParaRPr lang="en-US" altLang="zh-CN" dirty="0" smtClean="0"/>
          </a:p>
          <a:p>
            <a:pPr>
              <a:buNone/>
            </a:pPr>
            <a:r>
              <a:rPr lang="en-US" altLang="zh-CN" b="1" dirty="0" smtClean="0">
                <a:solidFill>
                  <a:srgbClr val="FF0000"/>
                </a:solidFill>
              </a:rPr>
              <a:t>4</a:t>
            </a:r>
            <a:r>
              <a:rPr lang="zh-CN" altLang="en-US" b="1" dirty="0" smtClean="0">
                <a:solidFill>
                  <a:srgbClr val="FF0000"/>
                </a:solidFill>
              </a:rPr>
              <a:t>、高大上</a:t>
            </a:r>
            <a:endParaRPr lang="zh-CN" altLang="en-US" b="1" dirty="0" smtClean="0">
              <a:solidFill>
                <a:srgbClr val="FF0000"/>
              </a:solidFill>
            </a:endParaRPr>
          </a:p>
          <a:p>
            <a:pPr>
              <a:buNone/>
            </a:pPr>
            <a:r>
              <a:rPr lang="en-US" altLang="zh-CN" dirty="0" smtClean="0"/>
              <a:t>5</a:t>
            </a:r>
            <a:r>
              <a:rPr lang="zh-CN" altLang="en-US" dirty="0" smtClean="0"/>
              <a:t>、</a:t>
            </a:r>
            <a:r>
              <a:rPr lang="en-US" altLang="zh-CN" dirty="0" smtClean="0"/>
              <a:t>996</a:t>
            </a:r>
            <a:endParaRPr lang="en-US" altLang="zh-CN" dirty="0" smtClean="0"/>
          </a:p>
          <a:p>
            <a:pPr>
              <a:buNone/>
            </a:pPr>
            <a:r>
              <a:rPr lang="en-US" altLang="zh-CN" dirty="0" smtClean="0"/>
              <a:t>6</a:t>
            </a:r>
            <a:r>
              <a:rPr lang="zh-CN" altLang="en-US" dirty="0" smtClean="0"/>
              <a:t>、</a:t>
            </a:r>
            <a:r>
              <a:rPr lang="en-US" altLang="zh-CN" dirty="0" smtClean="0"/>
              <a:t>U1S1</a:t>
            </a:r>
            <a:endParaRPr lang="en-US" altLang="zh-CN" dirty="0" smtClean="0"/>
          </a:p>
          <a:p>
            <a:pPr>
              <a:buNone/>
            </a:pPr>
            <a:endParaRPr lang="en-US" altLang="zh-CN" dirty="0" smtClean="0"/>
          </a:p>
          <a:p>
            <a:pPr>
              <a:buNone/>
            </a:pPr>
            <a:endParaRPr lang="zh-CN" altLang="en-US" dirty="0"/>
          </a:p>
        </p:txBody>
      </p:sp>
      <p:sp>
        <p:nvSpPr>
          <p:cNvPr id="5" name="标题 1"/>
          <p:cNvSpPr>
            <a:spLocks noGrp="1"/>
          </p:cNvSpPr>
          <p:nvPr>
            <p:ph type="title" idx="4294967295"/>
          </p:nvPr>
        </p:nvSpPr>
        <p:spPr>
          <a:xfrm>
            <a:off x="2216785" y="201295"/>
            <a:ext cx="6134735" cy="11430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lstStyle/>
          <a:p>
            <a:r>
              <a:rPr lang="zh-CN" altLang="en-US" dirty="0" smtClean="0"/>
              <a:t>本课小结</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p:nvPr/>
        </p:nvSpPr>
        <p:spPr>
          <a:xfrm>
            <a:off x="2813154" y="1729778"/>
            <a:ext cx="2860040" cy="1198880"/>
          </a:xfrm>
          <a:prstGeom prst="rect">
            <a:avLst/>
          </a:prstGeom>
          <a:noFill/>
        </p:spPr>
        <p:txBody>
          <a:bodyPr wrap="none" rtlCol="0">
            <a:spAutoFit/>
          </a:bodyPr>
          <a:lstStyle/>
          <a:p>
            <a:r>
              <a:rPr lang="en-US" altLang="zh-CN" sz="6600" b="1" dirty="0">
                <a:ln w="6600">
                  <a:solidFill>
                    <a:schemeClr val="accent2"/>
                  </a:solidFill>
                  <a:prstDash val="solid"/>
                </a:ln>
                <a:solidFill>
                  <a:srgbClr val="FFFFFF"/>
                </a:solidFill>
                <a:effectLst>
                  <a:outerShdw dist="38100" dir="2700000" algn="tl" rotWithShape="0">
                    <a:schemeClr val="accent2"/>
                  </a:outerShdw>
                </a:effectLst>
                <a:latin typeface="站酷庆科黄油体" panose="02000803000000020004" charset="-122"/>
                <a:ea typeface="站酷庆科黄油体" panose="02000803000000020004" charset="-122"/>
              </a:rPr>
              <a:t>  </a:t>
            </a:r>
            <a:r>
              <a:rPr lang="en-US" altLang="zh-CN" sz="7200" b="1" dirty="0">
                <a:solidFill>
                  <a:schemeClr val="accent1"/>
                </a:solidFill>
                <a:effectLst>
                  <a:outerShdw blurRad="38100" dist="25400" dir="5400000" algn="ctr" rotWithShape="0">
                    <a:srgbClr val="6E747A">
                      <a:alpha val="43000"/>
                    </a:srgbClr>
                  </a:outerShdw>
                </a:effectLst>
                <a:latin typeface="汉仪秀英体简" panose="02010600000101010101" charset="-122"/>
                <a:ea typeface="汉仪秀英体简" panose="02010600000101010101" charset="-122"/>
              </a:rPr>
              <a:t>2021</a:t>
            </a:r>
            <a:endParaRPr lang="en-US" altLang="zh-CN" sz="7200" b="1" dirty="0">
              <a:solidFill>
                <a:schemeClr val="accent1"/>
              </a:solidFill>
              <a:effectLst>
                <a:outerShdw blurRad="38100" dist="25400" dir="5400000" algn="ctr" rotWithShape="0">
                  <a:srgbClr val="6E747A">
                    <a:alpha val="43000"/>
                  </a:srgbClr>
                </a:outerShdw>
              </a:effectLst>
              <a:latin typeface="汉仪秀英体简" panose="02010600000101010101" charset="-122"/>
              <a:ea typeface="汉仪秀英体简" panose="02010600000101010101" charset="-122"/>
            </a:endParaRPr>
          </a:p>
        </p:txBody>
      </p:sp>
      <p:sp>
        <p:nvSpPr>
          <p:cNvPr id="4" name="TextBox 6"/>
          <p:cNvSpPr txBox="1"/>
          <p:nvPr/>
        </p:nvSpPr>
        <p:spPr>
          <a:xfrm>
            <a:off x="2813154" y="3789890"/>
            <a:ext cx="3663950" cy="922020"/>
          </a:xfrm>
          <a:prstGeom prst="rect">
            <a:avLst/>
          </a:prstGeom>
          <a:noFill/>
        </p:spPr>
        <p:txBody>
          <a:bodyPr wrap="none" rtlCol="0">
            <a:spAutoFit/>
          </a:bodyPr>
          <a:lstStyle/>
          <a:p>
            <a:r>
              <a:rPr lang="en-US" altLang="zh-CN" sz="5400" b="1" spc="-200" dirty="0" smtClean="0">
                <a:solidFill>
                  <a:schemeClr val="tx2"/>
                </a:solidFill>
                <a:latin typeface="微软雅黑" panose="020B0503020204020204" pitchFamily="34" charset="-122"/>
                <a:ea typeface="微软雅黑" panose="020B0503020204020204" pitchFamily="34" charset="-122"/>
              </a:rPr>
              <a:t> </a:t>
            </a:r>
            <a:r>
              <a:rPr lang="zh-CN" altLang="en-US" sz="5400" b="1" spc="-200" dirty="0" smtClean="0">
                <a:solidFill>
                  <a:schemeClr val="tx2"/>
                </a:solidFill>
                <a:latin typeface="微软雅黑" panose="020B0503020204020204" pitchFamily="34" charset="-122"/>
                <a:ea typeface="微软雅黑" panose="020B0503020204020204" pitchFamily="34" charset="-122"/>
              </a:rPr>
              <a:t>感谢聆听！</a:t>
            </a:r>
            <a:endParaRPr lang="zh-CN" altLang="en-US" sz="5400" b="1" spc="-200" dirty="0" smtClean="0">
              <a:solidFill>
                <a:schemeClr val="tx2"/>
              </a:solidFill>
              <a:latin typeface="微软雅黑" panose="020B0503020204020204" pitchFamily="34" charset="-122"/>
              <a:ea typeface="微软雅黑" panose="020B0503020204020204" pitchFamily="34" charset="-122"/>
            </a:endParaRPr>
          </a:p>
        </p:txBody>
      </p:sp>
      <p:pic>
        <p:nvPicPr>
          <p:cNvPr id="5" name="图片 4" descr="timgGC94BAD9"/>
          <p:cNvPicPr>
            <a:picLocks noChangeAspect="1"/>
          </p:cNvPicPr>
          <p:nvPr/>
        </p:nvPicPr>
        <p:blipFill>
          <a:blip r:embed="rId1"/>
          <a:srcRect l="7262" t="3451" r="6385"/>
          <a:stretch>
            <a:fillRect/>
          </a:stretch>
        </p:blipFill>
        <p:spPr>
          <a:xfrm>
            <a:off x="6263005" y="523240"/>
            <a:ext cx="2439670" cy="224980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914400" y="706755"/>
            <a:ext cx="8229600" cy="4526280"/>
          </a:xfrm>
        </p:spPr>
        <p:txBody>
          <a:bodyPr/>
          <a:lstStyle/>
          <a:p>
            <a:pPr>
              <a:buNone/>
            </a:pPr>
            <a:r>
              <a:rPr lang="en-US" altLang="zh-CN" sz="4000" dirty="0" smtClean="0"/>
              <a:t>3</a:t>
            </a:r>
            <a:r>
              <a:rPr lang="zh-CN" altLang="en-US" sz="4000" dirty="0" smtClean="0"/>
              <a:t>）抢险救灾中，解放军最</a:t>
            </a:r>
            <a:r>
              <a:rPr lang="zh-CN" altLang="en-US" sz="4000" b="1" dirty="0" smtClean="0"/>
              <a:t>给力</a:t>
            </a:r>
            <a:r>
              <a:rPr lang="zh-CN" altLang="en-US" sz="4000" dirty="0" smtClean="0"/>
              <a:t>。</a:t>
            </a:r>
            <a:endParaRPr lang="zh-CN" altLang="en-US" sz="4000" dirty="0" smtClean="0"/>
          </a:p>
          <a:p>
            <a:pPr>
              <a:buNone/>
            </a:pPr>
            <a:r>
              <a:rPr lang="en-US" altLang="zh-CN" sz="4000" dirty="0" smtClean="0"/>
              <a:t>4</a:t>
            </a:r>
            <a:r>
              <a:rPr lang="zh-CN" altLang="en-US" sz="4000" dirty="0" smtClean="0"/>
              <a:t>）这场球太</a:t>
            </a:r>
            <a:r>
              <a:rPr lang="zh-CN" altLang="en-US" sz="4000" b="1" dirty="0" smtClean="0"/>
              <a:t>给力</a:t>
            </a:r>
            <a:r>
              <a:rPr lang="zh-CN" altLang="en-US" sz="4000" dirty="0" smtClean="0"/>
              <a:t>了。</a:t>
            </a:r>
            <a:endParaRPr lang="en-US" altLang="zh-CN" sz="4000" dirty="0" smtClean="0"/>
          </a:p>
          <a:p>
            <a:pPr>
              <a:buNone/>
            </a:pPr>
            <a:r>
              <a:rPr lang="en-US" altLang="zh-CN" sz="4000" dirty="0" smtClean="0"/>
              <a:t>5</a:t>
            </a:r>
            <a:r>
              <a:rPr lang="zh-CN" altLang="en-US" sz="4000" dirty="0" smtClean="0"/>
              <a:t>）这里的网络不</a:t>
            </a:r>
            <a:r>
              <a:rPr lang="zh-CN" altLang="en-US" sz="4000" b="1" dirty="0" smtClean="0"/>
              <a:t>给力</a:t>
            </a:r>
            <a:r>
              <a:rPr lang="zh-CN" altLang="en-US" sz="4000" dirty="0" smtClean="0"/>
              <a:t>，图片打不开。</a:t>
            </a:r>
            <a:endParaRPr lang="zh-CN" altLang="en-US" sz="4000" dirty="0" smtClean="0"/>
          </a:p>
          <a:p>
            <a:endParaRPr lang="zh-CN" altLang="en-US" dirty="0"/>
          </a:p>
        </p:txBody>
      </p:sp>
      <p:pic>
        <p:nvPicPr>
          <p:cNvPr id="2050" name="Picture 2" descr="F:\给力.jpg"/>
          <p:cNvPicPr>
            <a:picLocks noGrp="1" noChangeAspect="1" noChangeArrowheads="1"/>
          </p:cNvPicPr>
          <p:nvPr/>
        </p:nvPicPr>
        <p:blipFill>
          <a:blip r:embed="rId1" cstate="print"/>
          <a:srcRect/>
          <a:stretch>
            <a:fillRect/>
          </a:stretch>
        </p:blipFill>
        <p:spPr bwMode="auto">
          <a:xfrm>
            <a:off x="3892550" y="2950845"/>
            <a:ext cx="3268980" cy="328422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截图 2021-11-11 194455"/>
          <p:cNvPicPr>
            <a:picLocks noChangeAspect="1"/>
          </p:cNvPicPr>
          <p:nvPr/>
        </p:nvPicPr>
        <p:blipFill>
          <a:blip r:embed="rId1"/>
          <a:stretch>
            <a:fillRect/>
          </a:stretch>
        </p:blipFill>
        <p:spPr>
          <a:xfrm>
            <a:off x="828040" y="620395"/>
            <a:ext cx="7550150" cy="5340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11225" y="1104900"/>
            <a:ext cx="7863205" cy="2922905"/>
          </a:xfrm>
          <a:prstGeom prst="rect">
            <a:avLst/>
          </a:prstGeom>
          <a:noFill/>
        </p:spPr>
        <p:txBody>
          <a:bodyPr wrap="square" rtlCol="0" anchor="t">
            <a:spAutoFit/>
          </a:bodyPr>
          <a:p>
            <a:r>
              <a:rPr lang="en-US" altLang="zh-CN" sz="3600"/>
              <a:t>  </a:t>
            </a:r>
            <a:r>
              <a:rPr lang="zh-CN" altLang="en-US" sz="3600" u="sng">
                <a:solidFill>
                  <a:schemeClr val="accent1"/>
                </a:solidFill>
                <a:effectLst>
                  <a:outerShdw blurRad="38100" dist="25400" dir="5400000" algn="ctr" rotWithShape="0">
                    <a:srgbClr val="6E747A">
                      <a:alpha val="43000"/>
                    </a:srgbClr>
                  </a:outerShdw>
                </a:effectLst>
              </a:rPr>
              <a:t>近义词</a:t>
            </a:r>
            <a:r>
              <a:rPr lang="zh-CN" altLang="en-US" sz="3600"/>
              <a:t>：</a:t>
            </a:r>
            <a:r>
              <a:rPr lang="zh-CN" altLang="en-US" sz="4000" b="1"/>
              <a:t>奥利给</a:t>
            </a:r>
            <a:endParaRPr lang="en-US" altLang="zh-CN" sz="4000" b="1"/>
          </a:p>
          <a:p>
            <a:r>
              <a:rPr lang="zh-CN" altLang="en-US" sz="3600"/>
              <a:t>    该词就是我们常说的“给力”的意思，也称给力噢，作为感叹词，可能包含了赞美、加油打气等多种感情色彩。</a:t>
            </a:r>
            <a:endParaRPr lang="zh-CN" altLang="en-US" sz="3600"/>
          </a:p>
        </p:txBody>
      </p:sp>
      <p:pic>
        <p:nvPicPr>
          <p:cNvPr id="3" name="图片 2"/>
          <p:cNvPicPr>
            <a:picLocks noChangeAspect="1"/>
          </p:cNvPicPr>
          <p:nvPr/>
        </p:nvPicPr>
        <p:blipFill>
          <a:blip r:embed="rId1"/>
          <a:stretch>
            <a:fillRect/>
          </a:stretch>
        </p:blipFill>
        <p:spPr>
          <a:xfrm>
            <a:off x="3498215" y="3879850"/>
            <a:ext cx="2286000" cy="2286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sz="4000" b="1" dirty="0" smtClean="0"/>
              <a:t>5</a:t>
            </a:r>
            <a:r>
              <a:rPr lang="zh-CN" altLang="en-US" sz="4000" b="1" dirty="0" smtClean="0"/>
              <a:t>、逆袭nì xí</a:t>
            </a:r>
            <a:endParaRPr lang="zh-CN" altLang="en-US" sz="4000" b="1" dirty="0" smtClean="0"/>
          </a:p>
          <a:p>
            <a:pPr>
              <a:buNone/>
            </a:pPr>
            <a:r>
              <a:rPr lang="en-US" altLang="zh-CN" b="1" dirty="0" smtClean="0"/>
              <a:t>【</a:t>
            </a:r>
            <a:r>
              <a:rPr lang="zh-CN" altLang="en-US" b="1" dirty="0" smtClean="0"/>
              <a:t>意思</a:t>
            </a:r>
            <a:r>
              <a:rPr lang="en-US" altLang="zh-CN" b="1" dirty="0" smtClean="0"/>
              <a:t>】 </a:t>
            </a:r>
            <a:r>
              <a:rPr lang="zh-CN" altLang="en-US" dirty="0" smtClean="0"/>
              <a:t>：从日语引进的新词，意思是在逆境中反击成功。逆袭表达了一种自强不息、充满正能量的精神。比如在球赛中，一支球队先输后赢，可以称逆袭；一支弱队战胜了强队，也可称作逆袭。</a:t>
            </a:r>
            <a:endParaRPr lang="en-US" altLang="zh-CN"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1505" y="980440"/>
            <a:ext cx="8229600" cy="4525963"/>
          </a:xfrm>
        </p:spPr>
        <p:txBody>
          <a:bodyPr/>
          <a:lstStyle/>
          <a:p>
            <a:pPr>
              <a:buNone/>
            </a:pPr>
            <a:r>
              <a:rPr lang="en-US" altLang="zh-CN" b="1" dirty="0" smtClean="0"/>
              <a:t>【</a:t>
            </a:r>
            <a:r>
              <a:rPr lang="zh-CN" altLang="en-US" b="1" dirty="0" smtClean="0"/>
              <a:t>例句</a:t>
            </a:r>
            <a:r>
              <a:rPr lang="en-US" altLang="zh-CN" b="1" dirty="0" smtClean="0"/>
              <a:t>】</a:t>
            </a:r>
            <a:r>
              <a:rPr lang="zh-CN" altLang="en-US" dirty="0" smtClean="0"/>
              <a:t>：</a:t>
            </a:r>
            <a:endParaRPr lang="en-US" altLang="zh-CN" dirty="0" smtClean="0"/>
          </a:p>
          <a:p>
            <a:pPr>
              <a:buNone/>
            </a:pPr>
            <a:r>
              <a:rPr lang="en-US" altLang="zh-CN" dirty="0" smtClean="0"/>
              <a:t>1</a:t>
            </a:r>
            <a:r>
              <a:rPr lang="zh-CN" altLang="en-US" dirty="0" smtClean="0"/>
              <a:t>）这部电影讲的是一个屌丝逆袭的故事。</a:t>
            </a:r>
            <a:endParaRPr lang="en-US" altLang="zh-CN" dirty="0" smtClean="0"/>
          </a:p>
          <a:p>
            <a:pPr>
              <a:buNone/>
            </a:pPr>
            <a:r>
              <a:rPr lang="en-US" altLang="zh-CN" dirty="0" smtClean="0"/>
              <a:t>2</a:t>
            </a:r>
            <a:r>
              <a:rPr lang="zh-CN" altLang="en-US" dirty="0" smtClean="0"/>
              <a:t>）</a:t>
            </a:r>
            <a:r>
              <a:rPr lang="en-US" altLang="zh-CN" dirty="0" smtClean="0"/>
              <a:t> </a:t>
            </a:r>
            <a:r>
              <a:rPr lang="zh-CN" altLang="en-US" dirty="0" smtClean="0"/>
              <a:t>上次我们队还是最后一名，这次比赛成功逆袭，居然得了第一名！</a:t>
            </a:r>
            <a:r>
              <a:rPr lang="en-US" altLang="zh-CN" dirty="0" smtClean="0"/>
              <a:t> </a:t>
            </a:r>
            <a:endParaRPr lang="en-US" altLang="zh-CN" dirty="0" smtClean="0"/>
          </a:p>
          <a:p>
            <a:pPr>
              <a:buNone/>
            </a:pPr>
            <a:endParaRPr lang="en-US" altLang="zh-CN" dirty="0" smtClean="0"/>
          </a:p>
          <a:p>
            <a:pPr>
              <a:buNone/>
            </a:pPr>
            <a:r>
              <a:rPr lang="en-US" altLang="zh-CN" dirty="0" smtClean="0"/>
              <a:t>  </a:t>
            </a:r>
            <a:endParaRPr lang="en-US" altLang="zh-CN" dirty="0" smtClean="0"/>
          </a:p>
          <a:p>
            <a:endParaRPr lang="zh-CN" altLang="en-US" dirty="0"/>
          </a:p>
        </p:txBody>
      </p:sp>
      <p:pic>
        <p:nvPicPr>
          <p:cNvPr id="6146" name="Picture 2" descr="C:\Users\lenovo\Pictures\逆袭.jpg"/>
          <p:cNvPicPr>
            <a:picLocks noGrp="1" noChangeAspect="1" noChangeArrowheads="1"/>
          </p:cNvPicPr>
          <p:nvPr/>
        </p:nvPicPr>
        <p:blipFill>
          <a:blip r:embed="rId1" cstate="print"/>
          <a:srcRect/>
          <a:stretch>
            <a:fillRect/>
          </a:stretch>
        </p:blipFill>
        <p:spPr bwMode="auto">
          <a:xfrm>
            <a:off x="3491865" y="3644900"/>
            <a:ext cx="4732020" cy="2622550"/>
          </a:xfrm>
          <a:prstGeom prst="flowChartInternalStorage">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成功逆袭</a:t>
            </a:r>
            <a:endParaRPr lang="zh-CN" altLang="en-US" dirty="0"/>
          </a:p>
        </p:txBody>
      </p:sp>
      <p:pic>
        <p:nvPicPr>
          <p:cNvPr id="7170" name="Picture 2" descr="C:\Users\lenovo\Pictures\逆袭2.jpg"/>
          <p:cNvPicPr>
            <a:picLocks noGrp="1" noChangeAspect="1" noChangeArrowheads="1"/>
          </p:cNvPicPr>
          <p:nvPr>
            <p:ph idx="1"/>
          </p:nvPr>
        </p:nvPicPr>
        <p:blipFill>
          <a:blip r:embed="rId1" cstate="print"/>
          <a:srcRect/>
          <a:stretch>
            <a:fillRect/>
          </a:stretch>
        </p:blipFill>
        <p:spPr bwMode="auto">
          <a:xfrm>
            <a:off x="709845" y="1600200"/>
            <a:ext cx="7724310" cy="4525963"/>
          </a:xfrm>
          <a:prstGeom prst="round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96752"/>
            <a:ext cx="8229600" cy="4929411"/>
          </a:xfrm>
        </p:spPr>
        <p:txBody>
          <a:bodyPr>
            <a:normAutofit fontScale="92500" lnSpcReduction="10000"/>
          </a:bodyPr>
          <a:lstStyle/>
          <a:p>
            <a:r>
              <a:rPr lang="zh-CN" altLang="en-US" sz="3900" dirty="0" smtClean="0">
                <a:solidFill>
                  <a:srgbClr val="0070C0"/>
                </a:solidFill>
                <a:latin typeface="华文新魏" panose="02010800040101010101" pitchFamily="2" charset="-122"/>
                <a:ea typeface="华文新魏" panose="02010800040101010101" pitchFamily="2" charset="-122"/>
              </a:rPr>
              <a:t>逆袭的网友故事：</a:t>
            </a:r>
            <a:endParaRPr lang="en-US" altLang="zh-CN" sz="3900" dirty="0" smtClean="0">
              <a:solidFill>
                <a:srgbClr val="0070C0"/>
              </a:solidFill>
              <a:latin typeface="华文新魏" panose="02010800040101010101" pitchFamily="2" charset="-122"/>
              <a:ea typeface="华文新魏" panose="02010800040101010101" pitchFamily="2" charset="-122"/>
            </a:endParaRPr>
          </a:p>
          <a:p>
            <a:pPr>
              <a:buNone/>
            </a:pPr>
            <a:r>
              <a:rPr lang="zh-CN" altLang="en-US" dirty="0" smtClean="0"/>
              <a:t>            从初中开始 就一直喜欢一个男孩子 那个男孩子个子很高 有</a:t>
            </a:r>
            <a:r>
              <a:rPr lang="en-US" altLang="zh-CN" dirty="0" smtClean="0"/>
              <a:t>186 </a:t>
            </a:r>
            <a:r>
              <a:rPr lang="zh-CN" altLang="en-US" dirty="0" smtClean="0"/>
              <a:t>他一直喜欢那种个子高高的头发长长的女孩子。但是那个时候我</a:t>
            </a:r>
            <a:r>
              <a:rPr lang="en-US" altLang="zh-CN" dirty="0" smtClean="0"/>
              <a:t>160</a:t>
            </a:r>
            <a:r>
              <a:rPr lang="zh-CN" altLang="en-US" dirty="0" smtClean="0"/>
              <a:t>斤 一米六几的身高 头发又短， 皮肤黝黑。 但是我向他表白的时候 他并没有让我</a:t>
            </a:r>
            <a:r>
              <a:rPr lang="zh-CN" altLang="en-US" sz="3600" b="1" dirty="0" smtClean="0">
                <a:solidFill>
                  <a:srgbClr val="FF0000"/>
                </a:solidFill>
              </a:rPr>
              <a:t>下不来台</a:t>
            </a:r>
            <a:r>
              <a:rPr lang="zh-CN" altLang="en-US" dirty="0" smtClean="0"/>
              <a:t>什么的。 明明那个时候大家都嘲笑我</a:t>
            </a:r>
            <a:r>
              <a:rPr lang="zh-CN" altLang="en-US" sz="3600" b="1" dirty="0" smtClean="0">
                <a:solidFill>
                  <a:srgbClr val="FF0000"/>
                </a:solidFill>
              </a:rPr>
              <a:t>鸡蛋碰石头</a:t>
            </a:r>
            <a:r>
              <a:rPr lang="en-US" altLang="zh-CN" sz="3600" b="1" dirty="0" smtClean="0">
                <a:solidFill>
                  <a:srgbClr val="FF0000"/>
                </a:solidFill>
              </a:rPr>
              <a:t>——</a:t>
            </a:r>
            <a:r>
              <a:rPr lang="zh-CN" altLang="en-US" sz="3600" b="1" dirty="0" smtClean="0">
                <a:solidFill>
                  <a:srgbClr val="FF0000"/>
                </a:solidFill>
              </a:rPr>
              <a:t>不自量力</a:t>
            </a:r>
            <a:r>
              <a:rPr lang="zh-CN" altLang="en-US" sz="3600" b="1" dirty="0" smtClean="0"/>
              <a:t>。</a:t>
            </a:r>
            <a:r>
              <a:rPr lang="zh-CN" altLang="en-US" sz="3600" dirty="0" smtClean="0"/>
              <a:t>后来上大学后我努力锻炼、减肥，终于成功逆袭，</a:t>
            </a:r>
            <a:r>
              <a:rPr lang="en-US" altLang="zh-CN" sz="3600" dirty="0" smtClean="0"/>
              <a:t>102</a:t>
            </a:r>
            <a:r>
              <a:rPr lang="zh-CN" altLang="en-US" sz="3600" dirty="0" smtClean="0"/>
              <a:t>斤，一米七二。赢得了他的心，我们走到了一起。</a:t>
            </a:r>
            <a:endParaRPr lang="zh-CN" altLang="en-US" sz="36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marL="0" indent="0">
              <a:buNone/>
            </a:pPr>
            <a:r>
              <a:rPr lang="en-US" altLang="zh-CN" sz="4000" dirty="0" smtClean="0"/>
              <a:t>6</a:t>
            </a:r>
            <a:r>
              <a:rPr lang="zh-CN" altLang="en-US" sz="4000" dirty="0" smtClean="0"/>
              <a:t>、</a:t>
            </a:r>
            <a:r>
              <a:rPr lang="zh-CN" altLang="en-US" sz="4000" b="1" dirty="0" smtClean="0">
                <a:solidFill>
                  <a:srgbClr val="FF0000"/>
                </a:solidFill>
              </a:rPr>
              <a:t>纠结jiū jié</a:t>
            </a:r>
            <a:endParaRPr lang="zh-CN" altLang="en-US" sz="4000" b="1" dirty="0" smtClean="0">
              <a:solidFill>
                <a:srgbClr val="FF0000"/>
              </a:solidFill>
            </a:endParaRPr>
          </a:p>
          <a:p>
            <a:pPr>
              <a:buNone/>
            </a:pPr>
            <a:r>
              <a:rPr lang="en-US" altLang="zh-CN" b="1" dirty="0" smtClean="0"/>
              <a:t>【</a:t>
            </a:r>
            <a:r>
              <a:rPr lang="zh-CN" altLang="en-US" b="1" dirty="0" smtClean="0"/>
              <a:t>意思</a:t>
            </a:r>
            <a:r>
              <a:rPr lang="en-US" altLang="zh-CN" b="1" dirty="0" smtClean="0"/>
              <a:t>】 </a:t>
            </a:r>
            <a:r>
              <a:rPr lang="zh-CN" altLang="en-US" b="1" dirty="0" smtClean="0"/>
              <a:t>：</a:t>
            </a:r>
            <a:r>
              <a:rPr lang="zh-CN" altLang="en-US" sz="3600" dirty="0" smtClean="0"/>
              <a:t>心情烦闷，不知如何是好。 </a:t>
            </a:r>
            <a:endParaRPr lang="en-US" altLang="zh-CN" sz="3600" dirty="0" smtClean="0"/>
          </a:p>
          <a:p>
            <a:pPr>
              <a:buNone/>
            </a:pPr>
            <a:r>
              <a:rPr lang="zh-CN" altLang="en-US" sz="3600" dirty="0" smtClean="0"/>
              <a:t>左右不是，相当矛盾。</a:t>
            </a:r>
            <a:endParaRPr lang="en-US" altLang="zh-CN" sz="3600" b="1" dirty="0" smtClean="0"/>
          </a:p>
          <a:p>
            <a:pPr>
              <a:buNone/>
            </a:pPr>
            <a:r>
              <a:rPr lang="en-US" altLang="zh-CN" b="1" dirty="0" smtClean="0"/>
              <a:t>【</a:t>
            </a:r>
            <a:r>
              <a:rPr lang="zh-CN" altLang="en-US" b="1" dirty="0" smtClean="0"/>
              <a:t>例句</a:t>
            </a:r>
            <a:r>
              <a:rPr lang="en-US" altLang="zh-CN" b="1" dirty="0" smtClean="0"/>
              <a:t>】</a:t>
            </a:r>
            <a:r>
              <a:rPr lang="zh-CN" altLang="en-US" dirty="0" smtClean="0"/>
              <a:t>：</a:t>
            </a:r>
            <a:endParaRPr lang="en-US" altLang="zh-CN" dirty="0" smtClean="0"/>
          </a:p>
          <a:p>
            <a:pPr>
              <a:buNone/>
            </a:pPr>
            <a:r>
              <a:rPr lang="en-US" altLang="zh-CN" sz="3600" dirty="0" smtClean="0"/>
              <a:t>1</a:t>
            </a:r>
            <a:r>
              <a:rPr lang="zh-CN" altLang="en-US" sz="3600" dirty="0" smtClean="0"/>
              <a:t>）去上海上大学还是去北京？我太纠结了。</a:t>
            </a:r>
            <a:endParaRPr lang="en-US" altLang="zh-CN" sz="3600" dirty="0" smtClean="0"/>
          </a:p>
          <a:p>
            <a:pPr>
              <a:buNone/>
            </a:pPr>
            <a:r>
              <a:rPr lang="en-US" altLang="zh-CN" sz="3600" dirty="0" smtClean="0"/>
              <a:t>2</a:t>
            </a:r>
            <a:r>
              <a:rPr lang="zh-CN" altLang="en-US" sz="3600" dirty="0" smtClean="0"/>
              <a:t>）为这么点小事纠结，太不值得了</a:t>
            </a:r>
            <a:r>
              <a:rPr lang="zh-CN" altLang="en-US" sz="4000" b="1" dirty="0" smtClean="0"/>
              <a:t>。</a:t>
            </a:r>
            <a:endParaRPr lang="zh-CN" altLang="en-US" sz="4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炸形 2 3"/>
          <p:cNvSpPr/>
          <p:nvPr/>
        </p:nvSpPr>
        <p:spPr>
          <a:xfrm>
            <a:off x="37465" y="153035"/>
            <a:ext cx="5892800" cy="4289425"/>
          </a:xfrm>
          <a:prstGeom prst="irregularSeal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smtClean="0">
              <a:solidFill>
                <a:schemeClr val="tx1"/>
              </a:solidFill>
            </a:endParaRPr>
          </a:p>
          <a:p>
            <a:pPr algn="ctr"/>
            <a:r>
              <a:rPr lang="zh-CN" altLang="en-US" sz="3600" dirty="0" smtClean="0">
                <a:solidFill>
                  <a:schemeClr val="tx1"/>
                </a:solidFill>
              </a:rPr>
              <a:t>最新网络流</a:t>
            </a:r>
            <a:r>
              <a:rPr lang="zh-CN" altLang="en-US" sz="3600" dirty="0" smtClean="0">
                <a:solidFill>
                  <a:schemeClr val="tx1"/>
                </a:solidFill>
              </a:rPr>
              <a:t>行词来了</a:t>
            </a:r>
            <a:r>
              <a:rPr lang="zh-CN" altLang="en-US" sz="3600" dirty="0" smtClean="0">
                <a:solidFill>
                  <a:schemeClr val="tx1"/>
                </a:solidFill>
              </a:rPr>
              <a:t>，再不学，你就</a:t>
            </a:r>
            <a:r>
              <a:rPr lang="en-US" altLang="zh-CN" sz="3600" dirty="0" smtClean="0">
                <a:solidFill>
                  <a:srgbClr val="FF0000"/>
                </a:solidFill>
              </a:rPr>
              <a:t>OUT</a:t>
            </a:r>
            <a:r>
              <a:rPr lang="zh-CN" altLang="en-US" sz="3600" dirty="0" smtClean="0">
                <a:solidFill>
                  <a:srgbClr val="FF0000"/>
                </a:solidFill>
              </a:rPr>
              <a:t>了</a:t>
            </a:r>
            <a:endParaRPr lang="zh-CN" altLang="en-US" sz="3600" dirty="0">
              <a:solidFill>
                <a:srgbClr val="FF0000"/>
              </a:solidFill>
            </a:endParaRPr>
          </a:p>
        </p:txBody>
      </p:sp>
      <p:sp>
        <p:nvSpPr>
          <p:cNvPr id="2" name="云形 1"/>
          <p:cNvSpPr/>
          <p:nvPr/>
        </p:nvSpPr>
        <p:spPr>
          <a:xfrm>
            <a:off x="3851910" y="3238500"/>
            <a:ext cx="4864735" cy="2856865"/>
          </a:xfrm>
          <a:prstGeom prst="clou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644390" y="3716655"/>
            <a:ext cx="3416300" cy="1938020"/>
          </a:xfrm>
          <a:prstGeom prst="rect">
            <a:avLst/>
          </a:prstGeom>
          <a:noFill/>
        </p:spPr>
        <p:txBody>
          <a:bodyPr wrap="square" rtlCol="0">
            <a:spAutoFit/>
          </a:bodyPr>
          <a:p>
            <a:r>
              <a:rPr lang="zh-CN" altLang="en-US" sz="4000"/>
              <a:t>掌握网络流行词，变身网络</a:t>
            </a:r>
            <a:r>
              <a:rPr lang="zh-CN" altLang="en-US" sz="4000" b="1">
                <a:solidFill>
                  <a:srgbClr val="FF0000"/>
                </a:solidFill>
              </a:rPr>
              <a:t>达人</a:t>
            </a:r>
            <a:r>
              <a:rPr lang="zh-CN" altLang="en-US" sz="4000"/>
              <a:t>！</a:t>
            </a:r>
            <a:endParaRPr lang="zh-CN" altLang="en-US" sz="4000"/>
          </a:p>
        </p:txBody>
      </p:sp>
      <p:pic>
        <p:nvPicPr>
          <p:cNvPr id="5" name="图片 4" descr="timgGC94BAD9"/>
          <p:cNvPicPr>
            <a:picLocks noChangeAspect="1"/>
          </p:cNvPicPr>
          <p:nvPr/>
        </p:nvPicPr>
        <p:blipFill>
          <a:blip r:embed="rId1"/>
          <a:srcRect l="7262" t="3451" r="6385"/>
          <a:stretch>
            <a:fillRect/>
          </a:stretch>
        </p:blipFill>
        <p:spPr>
          <a:xfrm>
            <a:off x="6300470" y="548640"/>
            <a:ext cx="2440305" cy="2250440"/>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sz="3600" dirty="0" smtClean="0"/>
              <a:t>3</a:t>
            </a:r>
            <a:r>
              <a:rPr lang="zh-CN" altLang="en-US" sz="3600" dirty="0" smtClean="0"/>
              <a:t>）男人结婚前都有几种纠结心理。</a:t>
            </a:r>
            <a:endParaRPr lang="en-US" altLang="zh-CN" sz="3600" dirty="0" smtClean="0"/>
          </a:p>
          <a:p>
            <a:pPr>
              <a:buNone/>
            </a:pPr>
            <a:r>
              <a:rPr lang="en-US" altLang="zh-CN" sz="3600" dirty="0" smtClean="0"/>
              <a:t>4</a:t>
            </a:r>
            <a:r>
              <a:rPr lang="zh-CN" altLang="en-US" sz="3600" dirty="0" smtClean="0"/>
              <a:t>）过去的事就让它过去吧</a:t>
            </a:r>
            <a:r>
              <a:rPr lang="zh-CN" altLang="en-US" sz="3600" smtClean="0"/>
              <a:t>，不要再纠结</a:t>
            </a:r>
            <a:r>
              <a:rPr lang="zh-CN" altLang="en-US" sz="3600" dirty="0" smtClean="0"/>
              <a:t>了。</a:t>
            </a:r>
            <a:endParaRPr lang="zh-CN" alt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76580" y="1165860"/>
            <a:ext cx="8229600" cy="4525963"/>
          </a:xfrm>
        </p:spPr>
        <p:txBody>
          <a:bodyPr>
            <a:normAutofit fontScale="70000"/>
          </a:bodyPr>
          <a:p>
            <a:pPr marL="0" indent="0">
              <a:buNone/>
            </a:pPr>
            <a:r>
              <a:rPr lang="en-US" altLang="zh-CN" sz="5000" b="1"/>
              <a:t>7</a:t>
            </a:r>
            <a:r>
              <a:rPr lang="zh-CN" altLang="en-US" sz="5000" b="1"/>
              <a:t>、</a:t>
            </a:r>
            <a:r>
              <a:rPr lang="zh-CN" altLang="en-US" sz="5000" b="1">
                <a:solidFill>
                  <a:schemeClr val="tx1"/>
                </a:solidFill>
              </a:rPr>
              <a:t>吃瓜</a:t>
            </a:r>
            <a:endParaRPr lang="zh-CN" altLang="en-US" sz="5000" b="1"/>
          </a:p>
          <a:p>
            <a:pPr marL="0" indent="0">
              <a:buNone/>
            </a:pPr>
            <a:r>
              <a:rPr lang="zh-CN" altLang="en-US"/>
              <a:t>   </a:t>
            </a:r>
            <a:r>
              <a:rPr lang="en-US" altLang="zh-CN" sz="4570" b="1" dirty="0" smtClean="0">
                <a:sym typeface="+mn-ea"/>
              </a:rPr>
              <a:t>【</a:t>
            </a:r>
            <a:r>
              <a:rPr lang="zh-CN" altLang="en-US" sz="4570" b="1" dirty="0" smtClean="0">
                <a:sym typeface="+mn-ea"/>
              </a:rPr>
              <a:t>意思</a:t>
            </a:r>
            <a:r>
              <a:rPr lang="en-US" altLang="zh-CN" sz="4570" b="1" dirty="0" smtClean="0">
                <a:sym typeface="+mn-ea"/>
              </a:rPr>
              <a:t>】</a:t>
            </a:r>
            <a:r>
              <a:rPr lang="zh-CN" altLang="en-US" sz="4570"/>
              <a:t> 在网络环境中，用来表示一种不关己事、不发表意见仅围观的状态。而“瓜”则表示某个</a:t>
            </a:r>
            <a:r>
              <a:rPr lang="zh-CN" altLang="en-US" sz="4570" b="1"/>
              <a:t>热点八卦</a:t>
            </a:r>
            <a:r>
              <a:rPr lang="zh-CN" altLang="en-US" sz="4570"/>
              <a:t>事件。</a:t>
            </a:r>
            <a:endParaRPr lang="zh-CN" altLang="en-US" sz="4570"/>
          </a:p>
          <a:p>
            <a:pPr marL="0" indent="0">
              <a:buNone/>
            </a:pPr>
            <a:r>
              <a:rPr lang="zh-CN" altLang="en-US"/>
              <a:t>     </a:t>
            </a:r>
            <a:r>
              <a:rPr lang="zh-CN" altLang="en-US" sz="4000" b="1">
                <a:sym typeface="+mn-ea"/>
              </a:rPr>
              <a:t>吃瓜群众</a:t>
            </a:r>
            <a:endParaRPr lang="zh-CN" altLang="en-US" sz="4000" b="1">
              <a:sym typeface="+mn-ea"/>
            </a:endParaRPr>
          </a:p>
          <a:p>
            <a:pPr marL="0" indent="0">
              <a:buNone/>
            </a:pPr>
            <a:r>
              <a:rPr lang="zh-CN" altLang="en-US" sz="4000" b="1">
                <a:sym typeface="+mn-ea"/>
              </a:rPr>
              <a:t> </a:t>
            </a:r>
            <a:r>
              <a:rPr lang="en-US" altLang="zh-CN" sz="4000" b="1">
                <a:sym typeface="+mn-ea"/>
              </a:rPr>
              <a:t> </a:t>
            </a:r>
            <a:r>
              <a:rPr lang="zh-CN" altLang="en-US" sz="4000">
                <a:sym typeface="+mn-ea"/>
              </a:rPr>
              <a:t>普通网友们常常戏称自己为“吃瓜群众”。</a:t>
            </a:r>
            <a:endParaRPr lang="zh-CN" altLang="en-US" sz="4000"/>
          </a:p>
          <a:p>
            <a:pPr marL="0" indent="0">
              <a:buNone/>
            </a:pPr>
            <a:r>
              <a:rPr lang="zh-CN" altLang="en-US"/>
              <a:t>      </a:t>
            </a:r>
            <a:endParaRPr lang="zh-CN" altLang="en-US"/>
          </a:p>
          <a:p>
            <a:pPr marL="0" indent="0">
              <a:buNone/>
            </a:pPr>
            <a:endParaRPr lang="zh-CN" altLang="en-US"/>
          </a:p>
          <a:p>
            <a:pPr marL="0" indent="0">
              <a:buNone/>
            </a:pPr>
            <a:r>
              <a:rPr lang="zh-CN" altLang="en-US"/>
              <a:t>    </a:t>
            </a:r>
            <a:endParaRPr lang="zh-CN" altLang="en-US" sz="3600" b="1"/>
          </a:p>
          <a:p>
            <a:pPr marL="0" indent="0">
              <a:buNone/>
            </a:pPr>
            <a:endParaRPr lang="zh-CN" altLang="en-US" sz="3600" b="1"/>
          </a:p>
        </p:txBody>
      </p:sp>
      <p:pic>
        <p:nvPicPr>
          <p:cNvPr id="2" name="图片 1" descr="微信图片_20211117212640"/>
          <p:cNvPicPr>
            <a:picLocks noChangeAspect="1"/>
          </p:cNvPicPr>
          <p:nvPr/>
        </p:nvPicPr>
        <p:blipFill>
          <a:blip r:embed="rId1"/>
          <a:stretch>
            <a:fillRect/>
          </a:stretch>
        </p:blipFill>
        <p:spPr>
          <a:xfrm>
            <a:off x="2195830" y="4580890"/>
            <a:ext cx="3410585" cy="1919605"/>
          </a:xfrm>
          <a:prstGeom prst="ellipse">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微信图片_20201120085821"/>
          <p:cNvPicPr>
            <a:picLocks noChangeAspect="1"/>
          </p:cNvPicPr>
          <p:nvPr>
            <p:ph idx="1"/>
            <p:custDataLst>
              <p:tags r:id="rId1"/>
            </p:custDataLst>
          </p:nvPr>
        </p:nvPicPr>
        <p:blipFill>
          <a:blip r:embed="rId2"/>
          <a:stretch>
            <a:fillRect/>
          </a:stretch>
        </p:blipFill>
        <p:spPr>
          <a:xfrm>
            <a:off x="855345" y="727075"/>
            <a:ext cx="3425825" cy="5335905"/>
          </a:xfrm>
          <a:prstGeom prst="rect">
            <a:avLst/>
          </a:prstGeom>
        </p:spPr>
      </p:pic>
      <p:pic>
        <p:nvPicPr>
          <p:cNvPr id="5" name="内容占位符 3"/>
          <p:cNvPicPr>
            <a:picLocks noChangeAspect="1"/>
          </p:cNvPicPr>
          <p:nvPr/>
        </p:nvPicPr>
        <p:blipFill>
          <a:blip r:embed="rId3"/>
          <a:stretch>
            <a:fillRect/>
          </a:stretch>
        </p:blipFill>
        <p:spPr>
          <a:xfrm>
            <a:off x="4368165" y="2366645"/>
            <a:ext cx="4417060" cy="2324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67360" y="1124585"/>
            <a:ext cx="8653780" cy="4785360"/>
          </a:xfrm>
        </p:spPr>
        <p:txBody>
          <a:bodyPr/>
          <a:p>
            <a:pPr marL="0" indent="0">
              <a:buNone/>
            </a:pPr>
            <a:r>
              <a:rPr lang="en-US" altLang="zh-CN" sz="4000" b="1">
                <a:solidFill>
                  <a:srgbClr val="FF0000"/>
                </a:solidFill>
              </a:rPr>
              <a:t>8</a:t>
            </a:r>
            <a:r>
              <a:rPr lang="zh-CN" altLang="en-US" sz="4000" b="1">
                <a:solidFill>
                  <a:srgbClr val="FF0000"/>
                </a:solidFill>
              </a:rPr>
              <a:t>、甩锅</a:t>
            </a:r>
            <a:endParaRPr lang="zh-CN" altLang="en-US" sz="4000" b="1">
              <a:solidFill>
                <a:srgbClr val="FF0000"/>
              </a:solidFill>
            </a:endParaRPr>
          </a:p>
          <a:p>
            <a:pPr marL="0" indent="0">
              <a:buNone/>
            </a:pPr>
            <a:r>
              <a:rPr lang="en-US" altLang="zh-CN" dirty="0" smtClean="0">
                <a:sym typeface="+mn-ea"/>
              </a:rPr>
              <a:t>【</a:t>
            </a:r>
            <a:r>
              <a:rPr lang="zh-CN" altLang="en-US" dirty="0" smtClean="0">
                <a:sym typeface="+mn-ea"/>
              </a:rPr>
              <a:t>意思</a:t>
            </a:r>
            <a:r>
              <a:rPr lang="en-US" altLang="zh-CN" dirty="0" smtClean="0">
                <a:sym typeface="+mn-ea"/>
              </a:rPr>
              <a:t>】</a:t>
            </a:r>
            <a:r>
              <a:rPr lang="zh-CN" altLang="en-US"/>
              <a:t>“甩锅”即推卸责任，将自身的责任转移出去，让别人来承担。源于“背锅”，而“背锅”又是惯用语“</a:t>
            </a:r>
            <a:r>
              <a:rPr lang="zh-CN" altLang="en-US" b="1"/>
              <a:t>背黑锅</a:t>
            </a:r>
            <a:r>
              <a:rPr lang="zh-CN" altLang="en-US"/>
              <a:t>”的缩略。同样是“锅”，“背锅”的“锅”是指并非自己应担的责任，而“甩锅”的“锅”则是指自己应担的责任。</a:t>
            </a:r>
            <a:endParaRPr lang="zh-CN" altLang="en-US"/>
          </a:p>
        </p:txBody>
      </p:sp>
      <p:pic>
        <p:nvPicPr>
          <p:cNvPr id="4" name="图片 3" descr="65ba880b312105617101605a08aee8d7582a6a35"/>
          <p:cNvPicPr>
            <a:picLocks noChangeAspect="1"/>
          </p:cNvPicPr>
          <p:nvPr/>
        </p:nvPicPr>
        <p:blipFill>
          <a:blip r:embed="rId1"/>
          <a:stretch>
            <a:fillRect/>
          </a:stretch>
        </p:blipFill>
        <p:spPr>
          <a:xfrm>
            <a:off x="6550660" y="116840"/>
            <a:ext cx="2570480" cy="1712595"/>
          </a:xfrm>
          <a:prstGeom prst="rect">
            <a:avLst/>
          </a:prstGeom>
        </p:spPr>
      </p:pic>
      <p:cxnSp>
        <p:nvCxnSpPr>
          <p:cNvPr id="5" name="直接箭头连接符 4"/>
          <p:cNvCxnSpPr/>
          <p:nvPr/>
        </p:nvCxnSpPr>
        <p:spPr>
          <a:xfrm flipV="1">
            <a:off x="7452360" y="1485265"/>
            <a:ext cx="19685" cy="9239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624955" y="2848610"/>
            <a:ext cx="971550" cy="444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395605" y="1845310"/>
            <a:ext cx="8229600" cy="4525963"/>
          </a:xfrm>
        </p:spPr>
        <p:txBody>
          <a:bodyPr/>
          <a:p>
            <a:pPr marL="0" indent="0">
              <a:buNone/>
            </a:pPr>
            <a:r>
              <a:rPr lang="en-US" altLang="zh-CN" b="1" dirty="0" smtClean="0">
                <a:sym typeface="+mn-ea"/>
              </a:rPr>
              <a:t>【</a:t>
            </a:r>
            <a:r>
              <a:rPr lang="zh-CN" altLang="en-US" b="1" dirty="0" smtClean="0">
                <a:sym typeface="+mn-ea"/>
              </a:rPr>
              <a:t>例句</a:t>
            </a:r>
            <a:r>
              <a:rPr lang="en-US" altLang="zh-CN" b="1" dirty="0" smtClean="0">
                <a:sym typeface="+mn-ea"/>
              </a:rPr>
              <a:t>】</a:t>
            </a:r>
            <a:r>
              <a:rPr lang="zh-CN" altLang="en-US" dirty="0" smtClean="0">
                <a:sym typeface="+mn-ea"/>
              </a:rPr>
              <a:t>：</a:t>
            </a:r>
            <a:endParaRPr lang="zh-CN" altLang="en-US" dirty="0" smtClean="0">
              <a:sym typeface="+mn-ea"/>
            </a:endParaRPr>
          </a:p>
          <a:p>
            <a:pPr marL="0" indent="0">
              <a:buNone/>
            </a:pPr>
            <a:r>
              <a:rPr lang="en-US" altLang="zh-CN" dirty="0" smtClean="0">
                <a:sym typeface="+mn-ea"/>
              </a:rPr>
              <a:t>1</a:t>
            </a:r>
            <a:r>
              <a:rPr lang="zh-CN" altLang="en-US" dirty="0" smtClean="0">
                <a:sym typeface="+mn-ea"/>
              </a:rPr>
              <a:t>、你们小组是实验的主要</a:t>
            </a:r>
            <a:r>
              <a:rPr lang="zh-CN" altLang="en-US" dirty="0" smtClean="0">
                <a:sym typeface="+mn-ea"/>
              </a:rPr>
              <a:t>责任人，你们别想甩锅。</a:t>
            </a:r>
            <a:endParaRPr lang="zh-CN" altLang="en-US" dirty="0" smtClean="0">
              <a:sym typeface="+mn-ea"/>
            </a:endParaRPr>
          </a:p>
          <a:p>
            <a:pPr marL="0" indent="0">
              <a:buNone/>
            </a:pPr>
            <a:r>
              <a:rPr lang="en-US" altLang="zh-CN" dirty="0" smtClean="0">
                <a:sym typeface="+mn-ea"/>
              </a:rPr>
              <a:t>2</a:t>
            </a:r>
            <a:r>
              <a:rPr lang="zh-CN" altLang="en-US" dirty="0" smtClean="0">
                <a:sym typeface="+mn-ea"/>
              </a:rPr>
              <a:t>、新冠病毒给各国经济带来很多问题，一些国家元首不检讨自己的责任，就会到处甩锅。</a:t>
            </a:r>
            <a:endParaRPr lang="zh-CN" altLang="en-US" dirty="0" smtClean="0">
              <a:sym typeface="+mn-ea"/>
            </a:endParaRPr>
          </a:p>
          <a:p>
            <a:endParaRPr lang="zh-CN" altLang="en-US"/>
          </a:p>
        </p:txBody>
      </p:sp>
      <p:pic>
        <p:nvPicPr>
          <p:cNvPr id="4" name="图片 3" descr="5e8e188930fe4039963bc8a644a4ba5a"/>
          <p:cNvPicPr>
            <a:picLocks noChangeAspect="1"/>
          </p:cNvPicPr>
          <p:nvPr/>
        </p:nvPicPr>
        <p:blipFill>
          <a:blip r:embed="rId1"/>
          <a:stretch>
            <a:fillRect/>
          </a:stretch>
        </p:blipFill>
        <p:spPr>
          <a:xfrm>
            <a:off x="5807710" y="116840"/>
            <a:ext cx="2552700" cy="22898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55650" y="1052195"/>
            <a:ext cx="8229600" cy="4525963"/>
          </a:xfrm>
        </p:spPr>
        <p:txBody>
          <a:bodyPr>
            <a:normAutofit lnSpcReduction="20000"/>
          </a:bodyPr>
          <a:p>
            <a:pPr marL="0" indent="0">
              <a:buNone/>
            </a:pPr>
            <a:r>
              <a:rPr lang="en-US" altLang="zh-CN" sz="4000" b="1"/>
              <a:t>9</a:t>
            </a:r>
            <a:r>
              <a:rPr lang="zh-CN" altLang="en-US" sz="4000" b="1"/>
              <a:t>、躺赢：</a:t>
            </a:r>
            <a:endParaRPr lang="zh-CN" altLang="en-US" sz="4000" b="1"/>
          </a:p>
          <a:p>
            <a:pPr marL="0" indent="0">
              <a:buNone/>
            </a:pPr>
            <a:r>
              <a:rPr lang="en-US" altLang="zh-CN" dirty="0" smtClean="0">
                <a:sym typeface="+mn-ea"/>
              </a:rPr>
              <a:t>【</a:t>
            </a:r>
            <a:r>
              <a:rPr lang="zh-CN" altLang="en-US" dirty="0" smtClean="0">
                <a:sym typeface="+mn-ea"/>
              </a:rPr>
              <a:t>意思</a:t>
            </a:r>
            <a:r>
              <a:rPr lang="en-US" altLang="zh-CN" dirty="0" smtClean="0">
                <a:sym typeface="+mn-ea"/>
              </a:rPr>
              <a:t>】</a:t>
            </a:r>
            <a:r>
              <a:rPr lang="zh-CN" altLang="en-US"/>
              <a:t>全称为“躺着就赢了”，表示即便不作为也能赢的意思。</a:t>
            </a:r>
            <a:endParaRPr lang="zh-CN" altLang="en-US"/>
          </a:p>
          <a:p>
            <a:pPr marL="0" indent="0">
              <a:buNone/>
            </a:pPr>
            <a:r>
              <a:rPr lang="en-US" altLang="zh-CN" b="1" dirty="0" smtClean="0">
                <a:sym typeface="+mn-ea"/>
              </a:rPr>
              <a:t>【</a:t>
            </a:r>
            <a:r>
              <a:rPr lang="zh-CN" altLang="en-US" b="1" dirty="0" smtClean="0">
                <a:sym typeface="+mn-ea"/>
              </a:rPr>
              <a:t>例句</a:t>
            </a:r>
            <a:r>
              <a:rPr lang="en-US" altLang="zh-CN" b="1" dirty="0" smtClean="0">
                <a:sym typeface="+mn-ea"/>
              </a:rPr>
              <a:t>】</a:t>
            </a:r>
            <a:r>
              <a:rPr lang="zh-CN" altLang="en-US" dirty="0" smtClean="0">
                <a:sym typeface="+mn-ea"/>
              </a:rPr>
              <a:t>：</a:t>
            </a:r>
            <a:endParaRPr lang="zh-CN" altLang="en-US" dirty="0" smtClean="0">
              <a:sym typeface="+mn-ea"/>
            </a:endParaRPr>
          </a:p>
          <a:p>
            <a:pPr marL="0" indent="0">
              <a:buNone/>
            </a:pPr>
            <a:r>
              <a:rPr lang="en-US" altLang="zh-CN" dirty="0" smtClean="0">
                <a:sym typeface="+mn-ea"/>
              </a:rPr>
              <a:t>1</a:t>
            </a:r>
            <a:r>
              <a:rPr lang="zh-CN" altLang="en-US" dirty="0" smtClean="0">
                <a:sym typeface="+mn-ea"/>
              </a:rPr>
              <a:t>）这个国家政府什么都没做，但是他们国家的病例却越来越少，简直是躺赢啊！</a:t>
            </a:r>
            <a:endParaRPr lang="zh-CN" altLang="en-US" dirty="0" smtClean="0">
              <a:sym typeface="+mn-ea"/>
            </a:endParaRPr>
          </a:p>
          <a:p>
            <a:pPr marL="0" indent="0">
              <a:buNone/>
            </a:pPr>
            <a:r>
              <a:rPr lang="en-US" altLang="zh-CN" dirty="0" smtClean="0">
                <a:sym typeface="+mn-ea"/>
              </a:rPr>
              <a:t>2</a:t>
            </a:r>
            <a:r>
              <a:rPr lang="zh-CN" altLang="en-US" dirty="0" smtClean="0">
                <a:sym typeface="+mn-ea"/>
              </a:rPr>
              <a:t>）腾讯公司的竞争对手最近出了大麻烦，销售情况一落千丈，</a:t>
            </a:r>
            <a:r>
              <a:rPr lang="zh-CN" altLang="en-US" dirty="0" smtClean="0">
                <a:sym typeface="+mn-ea"/>
              </a:rPr>
              <a:t>腾讯真是躺赢啊！</a:t>
            </a:r>
            <a:endParaRPr lang="en-US" altLang="zh-CN" dirty="0" smtClean="0"/>
          </a:p>
          <a:p>
            <a:pPr marL="0" indent="0">
              <a:buNone/>
            </a:pPr>
            <a:endParaRPr lang="zh-CN" altLang="en-US" sz="4000"/>
          </a:p>
          <a:p>
            <a:endParaRPr lang="zh-CN" altLang="en-US" sz="4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360" y="1125220"/>
            <a:ext cx="8229600" cy="4525963"/>
          </a:xfrm>
        </p:spPr>
        <p:txBody>
          <a:bodyPr>
            <a:normAutofit/>
          </a:bodyPr>
          <a:lstStyle/>
          <a:p>
            <a:pPr marL="0" indent="0">
              <a:buNone/>
            </a:pPr>
            <a:r>
              <a:rPr lang="en-US" altLang="zh-CN" sz="4000" dirty="0" smtClean="0"/>
              <a:t>10</a:t>
            </a:r>
            <a:r>
              <a:rPr lang="zh-CN" altLang="en-US" sz="4000" dirty="0" smtClean="0"/>
              <a:t>、</a:t>
            </a:r>
            <a:r>
              <a:rPr lang="zh-CN" altLang="en-US" sz="4000" b="1" dirty="0" smtClean="0"/>
              <a:t>变态</a:t>
            </a:r>
            <a:endParaRPr lang="en-US" altLang="zh-CN" sz="4000" b="1" dirty="0" smtClean="0"/>
          </a:p>
          <a:p>
            <a:pPr>
              <a:buNone/>
            </a:pPr>
            <a:r>
              <a:rPr lang="en-US" altLang="zh-CN" b="1" dirty="0" smtClean="0"/>
              <a:t>【</a:t>
            </a:r>
            <a:r>
              <a:rPr lang="zh-CN" altLang="en-US" b="1" dirty="0" smtClean="0"/>
              <a:t>意思</a:t>
            </a:r>
            <a:r>
              <a:rPr lang="en-US" altLang="zh-CN" b="1" dirty="0" smtClean="0"/>
              <a:t>】 </a:t>
            </a:r>
            <a:r>
              <a:rPr lang="zh-CN" altLang="en-US" dirty="0" smtClean="0"/>
              <a:t>：原来指事物的性状发生变化，现在指人的心理方面的不正常。通常带有贬义。</a:t>
            </a:r>
            <a:endParaRPr lang="en-US" altLang="zh-CN" dirty="0" smtClean="0"/>
          </a:p>
          <a:p>
            <a:pPr>
              <a:buNone/>
            </a:pPr>
            <a:r>
              <a:rPr lang="en-US" altLang="zh-CN" b="1" dirty="0" smtClean="0"/>
              <a:t>【</a:t>
            </a:r>
            <a:r>
              <a:rPr lang="zh-CN" altLang="en-US" b="1" dirty="0" smtClean="0"/>
              <a:t>例句</a:t>
            </a:r>
            <a:r>
              <a:rPr lang="en-US" altLang="zh-CN" b="1" dirty="0" smtClean="0"/>
              <a:t>】</a:t>
            </a:r>
            <a:r>
              <a:rPr lang="zh-CN" altLang="en-US" b="1" dirty="0" smtClean="0"/>
              <a:t>：</a:t>
            </a:r>
            <a:endParaRPr lang="en-US" altLang="zh-CN" b="1" dirty="0" smtClean="0"/>
          </a:p>
          <a:p>
            <a:pPr>
              <a:buNone/>
            </a:pPr>
            <a:r>
              <a:rPr lang="en-US" altLang="zh-CN" dirty="0" smtClean="0"/>
              <a:t>  1</a:t>
            </a:r>
            <a:r>
              <a:rPr lang="zh-CN" altLang="en-US" dirty="0" smtClean="0"/>
              <a:t>）他每天要洗</a:t>
            </a:r>
            <a:r>
              <a:rPr lang="en-US" altLang="zh-CN" dirty="0" smtClean="0"/>
              <a:t>5</a:t>
            </a:r>
            <a:r>
              <a:rPr lang="zh-CN" altLang="en-US" dirty="0" smtClean="0"/>
              <a:t>次澡，太变态了。</a:t>
            </a:r>
            <a:endParaRPr lang="en-US" altLang="zh-CN" dirty="0" smtClean="0"/>
          </a:p>
          <a:p>
            <a:pPr>
              <a:buNone/>
            </a:pPr>
            <a:r>
              <a:rPr lang="en-US" altLang="zh-CN" dirty="0" smtClean="0"/>
              <a:t>  2</a:t>
            </a:r>
            <a:r>
              <a:rPr lang="zh-CN" altLang="en-US" dirty="0" smtClean="0"/>
              <a:t>）遇到一个超级变态的老板，每天都加班到夜里</a:t>
            </a:r>
            <a:r>
              <a:rPr lang="en-US" altLang="zh-CN" dirty="0" smtClean="0"/>
              <a:t>12</a:t>
            </a:r>
            <a:r>
              <a:rPr lang="zh-CN" altLang="en-US" dirty="0" smtClean="0"/>
              <a:t>点。</a:t>
            </a:r>
            <a:endParaRPr lang="zh-CN" altLang="en-US" dirty="0" smtClean="0"/>
          </a:p>
          <a:p>
            <a:pPr>
              <a:buNone/>
            </a:pPr>
            <a:endParaRPr lang="en-US" altLang="zh-CN" dirty="0" smtClean="0"/>
          </a:p>
          <a:p>
            <a:endParaRPr lang="en-US" altLang="zh-CN" dirty="0" smtClean="0"/>
          </a:p>
          <a:p>
            <a:endParaRPr lang="en-US" altLang="zh-CN" dirty="0" smtClean="0"/>
          </a:p>
          <a:p>
            <a:endParaRPr lang="zh-CN" altLang="en-US" dirty="0" smtClean="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变态.jpg"/>
          <p:cNvPicPr>
            <a:picLocks noGrp="1" noChangeAspect="1" noChangeArrowheads="1"/>
          </p:cNvPicPr>
          <p:nvPr>
            <p:ph idx="1"/>
          </p:nvPr>
        </p:nvPicPr>
        <p:blipFill>
          <a:blip r:embed="rId1" cstate="print"/>
          <a:srcRect/>
          <a:stretch>
            <a:fillRect/>
          </a:stretch>
        </p:blipFill>
        <p:spPr bwMode="auto">
          <a:xfrm>
            <a:off x="738505" y="1417955"/>
            <a:ext cx="3041015" cy="4224020"/>
          </a:xfrm>
          <a:prstGeom prst="rect">
            <a:avLst/>
          </a:prstGeom>
          <a:noFill/>
        </p:spPr>
      </p:pic>
      <p:pic>
        <p:nvPicPr>
          <p:cNvPr id="3074" name="Picture 2" descr="C:\Users\Li Jialei\Pictures\变态2.gif"/>
          <p:cNvPicPr>
            <a:picLocks noGrp="1" noChangeAspect="1" noChangeArrowheads="1" noCrop="1"/>
          </p:cNvPicPr>
          <p:nvPr/>
        </p:nvPicPr>
        <p:blipFill>
          <a:blip r:embed="rId2"/>
          <a:srcRect/>
          <a:stretch>
            <a:fillRect/>
          </a:stretch>
        </p:blipFill>
        <p:spPr bwMode="auto">
          <a:xfrm>
            <a:off x="4241800" y="2782570"/>
            <a:ext cx="4645025" cy="285940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sz="4000" b="1" dirty="0" smtClean="0">
                <a:solidFill>
                  <a:srgbClr val="FF0000"/>
                </a:solidFill>
              </a:rPr>
              <a:t>11</a:t>
            </a:r>
            <a:r>
              <a:rPr lang="zh-CN" altLang="en-US" sz="4000" b="1" dirty="0" smtClean="0">
                <a:solidFill>
                  <a:srgbClr val="FF0000"/>
                </a:solidFill>
              </a:rPr>
              <a:t>、跳槽</a:t>
            </a:r>
            <a:endParaRPr lang="en-US" altLang="zh-CN" sz="4000" b="1" dirty="0" smtClean="0">
              <a:solidFill>
                <a:srgbClr val="FF0000"/>
              </a:solidFill>
            </a:endParaRPr>
          </a:p>
          <a:p>
            <a:pPr>
              <a:buNone/>
            </a:pPr>
            <a:r>
              <a:rPr lang="en-US" altLang="zh-CN" b="1" dirty="0" smtClean="0"/>
              <a:t>【</a:t>
            </a:r>
            <a:r>
              <a:rPr lang="zh-CN" altLang="en-US" b="1" dirty="0" smtClean="0"/>
              <a:t>意思</a:t>
            </a:r>
            <a:r>
              <a:rPr lang="en-US" altLang="zh-CN" b="1" dirty="0" smtClean="0"/>
              <a:t>】 </a:t>
            </a:r>
            <a:r>
              <a:rPr lang="zh-CN" altLang="en-US" dirty="0" smtClean="0"/>
              <a:t>：换工作</a:t>
            </a:r>
            <a:endParaRPr lang="en-US" altLang="zh-CN" dirty="0" smtClean="0"/>
          </a:p>
          <a:p>
            <a:pPr>
              <a:buNone/>
            </a:pPr>
            <a:r>
              <a:rPr lang="en-US" altLang="zh-CN" b="1" dirty="0" smtClean="0"/>
              <a:t>【</a:t>
            </a:r>
            <a:r>
              <a:rPr lang="zh-CN" altLang="en-US" b="1" dirty="0" smtClean="0"/>
              <a:t>例句</a:t>
            </a:r>
            <a:r>
              <a:rPr lang="en-US" altLang="zh-CN" b="1" dirty="0" smtClean="0"/>
              <a:t>】</a:t>
            </a:r>
            <a:r>
              <a:rPr lang="zh-CN" altLang="en-US" b="1" dirty="0" smtClean="0"/>
              <a:t>：</a:t>
            </a:r>
            <a:r>
              <a:rPr lang="zh-CN" altLang="en-US" dirty="0" smtClean="0"/>
              <a:t>为什么喜欢跳槽的大部分是优秀员工？</a:t>
            </a:r>
            <a:endParaRPr lang="en-US" altLang="zh-CN" dirty="0" smtClean="0"/>
          </a:p>
          <a:p>
            <a:pPr>
              <a:buNone/>
            </a:pPr>
            <a:endParaRPr lang="en-US" altLang="zh-CN" dirty="0" smtClean="0"/>
          </a:p>
          <a:p>
            <a:pPr>
              <a:buNone/>
            </a:pPr>
            <a:r>
              <a:rPr lang="en-US" altLang="zh-CN" sz="4000" b="1" dirty="0" smtClean="0"/>
              <a:t>12</a:t>
            </a:r>
            <a:r>
              <a:rPr lang="zh-CN" altLang="en-US" sz="4000" b="1" dirty="0" smtClean="0"/>
              <a:t>、闪婚</a:t>
            </a:r>
            <a:endParaRPr lang="en-US" altLang="zh-CN" sz="4000" b="1" dirty="0" smtClean="0"/>
          </a:p>
          <a:p>
            <a:pPr>
              <a:buNone/>
            </a:pPr>
            <a:r>
              <a:rPr lang="en-US" altLang="zh-CN" b="1" dirty="0" smtClean="0"/>
              <a:t>【</a:t>
            </a:r>
            <a:r>
              <a:rPr lang="zh-CN" altLang="en-US" b="1" dirty="0" smtClean="0"/>
              <a:t>意思</a:t>
            </a:r>
            <a:r>
              <a:rPr lang="en-US" altLang="zh-CN" b="1" dirty="0" smtClean="0"/>
              <a:t>】 </a:t>
            </a:r>
            <a:r>
              <a:rPr lang="zh-CN" altLang="en-US" dirty="0" smtClean="0"/>
              <a:t>：认识时间非常短就很快结婚</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sz="4000" b="1" dirty="0" smtClean="0"/>
              <a:t>13</a:t>
            </a:r>
            <a:r>
              <a:rPr lang="zh-CN" altLang="en-US" sz="4000" b="1" dirty="0" smtClean="0"/>
              <a:t>、脑残         （脑子里进水了）</a:t>
            </a:r>
            <a:endParaRPr lang="en-US" altLang="zh-CN" sz="4000" b="1" dirty="0" smtClean="0"/>
          </a:p>
          <a:p>
            <a:pPr>
              <a:buNone/>
            </a:pPr>
            <a:r>
              <a:rPr lang="en-US" altLang="zh-CN" sz="3600" b="1" dirty="0" smtClean="0"/>
              <a:t>【</a:t>
            </a:r>
            <a:r>
              <a:rPr lang="zh-CN" altLang="en-US" sz="3600" b="1" dirty="0" smtClean="0"/>
              <a:t>意思</a:t>
            </a:r>
            <a:r>
              <a:rPr lang="en-US" altLang="zh-CN" sz="3600" b="1" dirty="0" smtClean="0"/>
              <a:t>】 </a:t>
            </a:r>
            <a:r>
              <a:rPr lang="zh-CN" altLang="en-US" sz="3600" b="1" dirty="0" smtClean="0"/>
              <a:t>：</a:t>
            </a:r>
            <a:r>
              <a:rPr lang="zh-CN" altLang="en-US" sz="3600" dirty="0" smtClean="0"/>
              <a:t>脑子有问题。</a:t>
            </a:r>
            <a:endParaRPr lang="en-US" altLang="zh-CN" sz="3600" dirty="0" smtClean="0"/>
          </a:p>
          <a:p>
            <a:pPr>
              <a:buNone/>
            </a:pPr>
            <a:r>
              <a:rPr lang="en-US" altLang="zh-CN" sz="3600" dirty="0" smtClean="0"/>
              <a:t>1</a:t>
            </a:r>
            <a:r>
              <a:rPr lang="zh-CN" altLang="en-US" sz="3600" dirty="0" smtClean="0"/>
              <a:t>）谁想的这个主意，太脑残了。</a:t>
            </a:r>
            <a:endParaRPr lang="en-US" altLang="zh-CN" sz="3600" dirty="0" smtClean="0"/>
          </a:p>
          <a:p>
            <a:pPr>
              <a:buNone/>
            </a:pPr>
            <a:r>
              <a:rPr lang="en-US" altLang="zh-CN" sz="3600" dirty="0" smtClean="0"/>
              <a:t>2</a:t>
            </a:r>
            <a:r>
              <a:rPr lang="zh-CN" altLang="en-US" sz="3600" dirty="0" smtClean="0"/>
              <a:t>）这是那个脑残设计师</a:t>
            </a:r>
            <a:endParaRPr lang="en-US" altLang="zh-CN" sz="3600" dirty="0" smtClean="0"/>
          </a:p>
          <a:p>
            <a:pPr>
              <a:buNone/>
            </a:pPr>
            <a:r>
              <a:rPr lang="zh-CN" altLang="en-US" sz="3600" dirty="0" smtClean="0"/>
              <a:t>设计的衣服，谁敢穿呀？</a:t>
            </a:r>
            <a:endParaRPr lang="en-US" altLang="zh-CN" sz="3600" dirty="0" smtClean="0"/>
          </a:p>
        </p:txBody>
      </p:sp>
      <p:pic>
        <p:nvPicPr>
          <p:cNvPr id="4" name="图片 3" descr="737177_0517ee03cd6f8269036806a65272445b_1359865500.jpg"/>
          <p:cNvPicPr>
            <a:picLocks noChangeAspect="1"/>
          </p:cNvPicPr>
          <p:nvPr/>
        </p:nvPicPr>
        <p:blipFill>
          <a:blip r:embed="rId1" cstate="print"/>
          <a:stretch>
            <a:fillRect/>
          </a:stretch>
        </p:blipFill>
        <p:spPr>
          <a:xfrm>
            <a:off x="6156176" y="3645024"/>
            <a:ext cx="2061811" cy="295232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763688" y="2564904"/>
            <a:ext cx="6120680" cy="1656184"/>
          </a:xfrm>
          <a:prstGeom prst="beve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ormAutofit/>
          </a:bodyPr>
          <a:lstStyle/>
          <a:p>
            <a:pPr algn="ctr">
              <a:buNone/>
            </a:pPr>
            <a:r>
              <a:rPr lang="en-US" altLang="zh-CN" sz="4000" dirty="0" smtClean="0"/>
              <a:t> </a:t>
            </a:r>
            <a:r>
              <a:rPr lang="zh-CN" altLang="en-US" sz="4000" dirty="0" smtClean="0"/>
              <a:t>第</a:t>
            </a:r>
            <a:r>
              <a:rPr lang="zh-CN" altLang="en-US" sz="4000" dirty="0" smtClean="0"/>
              <a:t>一类  动词</a:t>
            </a:r>
            <a:endParaRPr lang="zh-CN" altLang="en-US" sz="4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1505" y="980440"/>
            <a:ext cx="8025130" cy="5631180"/>
          </a:xfrm>
          <a:prstGeom prst="rect">
            <a:avLst/>
          </a:prstGeom>
          <a:noFill/>
        </p:spPr>
        <p:txBody>
          <a:bodyPr wrap="square" rtlCol="0">
            <a:spAutoFit/>
          </a:bodyPr>
          <a:p>
            <a:r>
              <a:rPr lang="en-US" altLang="zh-CN" sz="4000" b="1"/>
              <a:t>14</a:t>
            </a:r>
            <a:r>
              <a:rPr lang="zh-CN" altLang="en-US" sz="4000" b="1"/>
              <a:t>、内卷：</a:t>
            </a:r>
            <a:endParaRPr lang="zh-CN" altLang="en-US" sz="4000" b="1"/>
          </a:p>
          <a:p>
            <a:r>
              <a:rPr lang="en-US" altLang="zh-CN" sz="3200" b="1" dirty="0" smtClean="0">
                <a:sym typeface="+mn-ea"/>
              </a:rPr>
              <a:t>【</a:t>
            </a:r>
            <a:r>
              <a:rPr lang="zh-CN" altLang="en-US" sz="3200" b="1" dirty="0" smtClean="0">
                <a:sym typeface="+mn-ea"/>
              </a:rPr>
              <a:t>意思</a:t>
            </a:r>
            <a:r>
              <a:rPr lang="en-US" altLang="zh-CN" sz="3200" b="1" dirty="0" smtClean="0">
                <a:sym typeface="+mn-ea"/>
              </a:rPr>
              <a:t>】</a:t>
            </a:r>
            <a:r>
              <a:rPr lang="zh-CN" altLang="en-US" sz="3200"/>
              <a:t>网络流行语，</a:t>
            </a:r>
            <a:r>
              <a:rPr lang="en-US" altLang="zh-CN" sz="3200" b="1" dirty="0" smtClean="0">
                <a:sym typeface="+mn-ea"/>
              </a:rPr>
              <a:t>是指当‌‌‌‌‌‌‌‌某一种社会资源有限，但争夺它的人越来越多的时候，每个人得到的都越来越少，却付出的越来越多，活的越来越累 </a:t>
            </a:r>
            <a:r>
              <a:rPr lang="zh-CN" altLang="en-US" sz="3200" b="1" dirty="0" smtClean="0">
                <a:sym typeface="+mn-ea"/>
              </a:rPr>
              <a:t>。</a:t>
            </a:r>
            <a:endParaRPr lang="zh-CN" altLang="en-US" sz="3200" b="1" dirty="0" smtClean="0">
              <a:sym typeface="+mn-ea"/>
            </a:endParaRPr>
          </a:p>
          <a:p>
            <a:r>
              <a:rPr lang="en-US" altLang="zh-CN" sz="3200" b="1" dirty="0" smtClean="0">
                <a:sym typeface="+mn-ea"/>
              </a:rPr>
              <a:t>【</a:t>
            </a:r>
            <a:r>
              <a:rPr lang="zh-CN" altLang="en-US" sz="3200" b="1" dirty="0" smtClean="0">
                <a:sym typeface="+mn-ea"/>
              </a:rPr>
              <a:t>背景</a:t>
            </a:r>
            <a:r>
              <a:rPr lang="en-US" altLang="zh-CN" sz="3200" b="1" dirty="0" smtClean="0">
                <a:sym typeface="+mn-ea"/>
              </a:rPr>
              <a:t>】</a:t>
            </a:r>
            <a:r>
              <a:rPr lang="en-US" altLang="zh-CN" sz="3200" dirty="0" smtClean="0">
                <a:sym typeface="+mn-ea"/>
              </a:rPr>
              <a:t>2020年下半年，有几张图片</a:t>
            </a:r>
            <a:r>
              <a:rPr lang="en-US" altLang="zh-CN" sz="3200" b="1" dirty="0" smtClean="0">
                <a:solidFill>
                  <a:schemeClr val="accent1"/>
                </a:solidFill>
                <a:effectLst>
                  <a:outerShdw blurRad="38100" dist="25400" dir="5400000" algn="ctr" rotWithShape="0">
                    <a:srgbClr val="6E747A">
                      <a:alpha val="43000"/>
                    </a:srgbClr>
                  </a:outerShdw>
                </a:effectLst>
                <a:sym typeface="+mn-ea"/>
              </a:rPr>
              <a:t>刷屏</a:t>
            </a:r>
            <a:r>
              <a:rPr lang="en-US" altLang="zh-CN" sz="3200" dirty="0" smtClean="0">
                <a:sym typeface="+mn-ea"/>
              </a:rPr>
              <a:t>：有人骑在自行车上看书，有人边骑车边用电脑，有人床上铺满了一摞摞书……“边骑车边用电脑”的同学被称为“卷王”登上热搜。“内卷”流行开来，高校学生用它指非理性内部竞争 </a:t>
            </a:r>
            <a:endParaRPr lang="en-US" altLang="zh-CN" sz="3200" dirty="0" smtClean="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屏幕截图 2021-11-16 194908"/>
          <p:cNvPicPr>
            <a:picLocks noChangeAspect="1"/>
          </p:cNvPicPr>
          <p:nvPr/>
        </p:nvPicPr>
        <p:blipFill>
          <a:blip r:embed="rId1"/>
          <a:srcRect l="5689"/>
          <a:stretch>
            <a:fillRect/>
          </a:stretch>
        </p:blipFill>
        <p:spPr>
          <a:xfrm>
            <a:off x="139065" y="1268730"/>
            <a:ext cx="5294630" cy="3976370"/>
          </a:xfrm>
          <a:prstGeom prst="rect">
            <a:avLst/>
          </a:prstGeom>
        </p:spPr>
      </p:pic>
      <p:pic>
        <p:nvPicPr>
          <p:cNvPr id="4" name="图片 3" descr="屏幕截图 2021-11-16 195200"/>
          <p:cNvPicPr>
            <a:picLocks noChangeAspect="1"/>
          </p:cNvPicPr>
          <p:nvPr/>
        </p:nvPicPr>
        <p:blipFill>
          <a:blip r:embed="rId2"/>
          <a:stretch>
            <a:fillRect/>
          </a:stretch>
        </p:blipFill>
        <p:spPr>
          <a:xfrm>
            <a:off x="5796280" y="923925"/>
            <a:ext cx="2654300" cy="50101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en-US" altLang="zh-CN" b="1" dirty="0" smtClean="0">
                <a:sym typeface="+mn-ea"/>
              </a:rPr>
              <a:t>【</a:t>
            </a:r>
            <a:r>
              <a:rPr lang="zh-CN" altLang="en-US" b="1" dirty="0" smtClean="0">
                <a:sym typeface="+mn-ea"/>
              </a:rPr>
              <a:t>例句</a:t>
            </a:r>
            <a:r>
              <a:rPr lang="en-US" altLang="zh-CN" b="1" dirty="0" smtClean="0">
                <a:sym typeface="+mn-ea"/>
              </a:rPr>
              <a:t>】</a:t>
            </a:r>
            <a:r>
              <a:rPr lang="zh-CN" altLang="en-US" b="1" dirty="0" smtClean="0">
                <a:sym typeface="+mn-ea"/>
              </a:rPr>
              <a:t>：</a:t>
            </a:r>
            <a:endParaRPr lang="zh-CN" altLang="en-US" b="1" dirty="0" smtClean="0">
              <a:sym typeface="+mn-ea"/>
            </a:endParaRPr>
          </a:p>
          <a:p>
            <a:pPr marL="0" indent="0">
              <a:buNone/>
            </a:pPr>
            <a:r>
              <a:rPr lang="en-US" altLang="zh-CN"/>
              <a:t>1</a:t>
            </a:r>
            <a:r>
              <a:rPr lang="zh-CN" altLang="en-US"/>
              <a:t>）神童们，又像当年的哈佛女孩一样，</a:t>
            </a:r>
            <a:r>
              <a:rPr lang="zh-CN" altLang="en-US"/>
              <a:t>带来更多家长的焦虑，带来规模更大的内卷。</a:t>
            </a:r>
            <a:endParaRPr lang="zh-CN" altLang="en-US"/>
          </a:p>
          <a:p>
            <a:pPr marL="0" indent="0">
              <a:buNone/>
            </a:pPr>
            <a:r>
              <a:rPr lang="en-US" altLang="zh-CN"/>
              <a:t>2</a:t>
            </a:r>
            <a:r>
              <a:rPr lang="zh-CN" altLang="en-US"/>
              <a:t>）要避免内卷，最简单的办法是搞平均主义，而平均主义又会使社会丧失活力，滋生懒惰，所以，很多人对内卷感到很无奈。</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28040" y="1772920"/>
            <a:ext cx="7802880" cy="3538220"/>
          </a:xfrm>
          <a:prstGeom prst="rect">
            <a:avLst/>
          </a:prstGeom>
          <a:noFill/>
        </p:spPr>
        <p:txBody>
          <a:bodyPr wrap="square" rtlCol="0">
            <a:spAutoFit/>
          </a:bodyPr>
          <a:p>
            <a:r>
              <a:rPr lang="zh-CN" altLang="en-US" sz="3200" b="1">
                <a:solidFill>
                  <a:srgbClr val="FF0000"/>
                </a:solidFill>
              </a:rPr>
              <a:t>反义词：</a:t>
            </a:r>
            <a:r>
              <a:rPr lang="zh-CN" altLang="en-US" sz="3200" b="1"/>
              <a:t>躺平：</a:t>
            </a:r>
            <a:endParaRPr lang="zh-CN" altLang="en-US" sz="3200" b="1"/>
          </a:p>
          <a:p>
            <a:r>
              <a:rPr lang="zh-CN" altLang="en-US" sz="3200"/>
              <a:t>指无论对方做出什么反应，你内心都毫无波澜，对此不会有任何反应或者反抗，表示顺从心理。另外在部分语境中表示为：瘫倒在地，不再鸡血沸腾、渴求成功了。躺平看似是妥协、放弃，但其实是选择最无所作为的方式反叛</a:t>
            </a:r>
            <a:r>
              <a:rPr lang="zh-CN" altLang="en-US" sz="3200"/>
              <a:t>内卷。</a:t>
            </a:r>
            <a:endParaRPr lang="zh-CN" altLang="en-US" sz="3200"/>
          </a:p>
        </p:txBody>
      </p:sp>
      <p:pic>
        <p:nvPicPr>
          <p:cNvPr id="5" name="图片 4" descr="屏幕截图 2021-11-16 200828"/>
          <p:cNvPicPr>
            <a:picLocks noChangeAspect="1"/>
          </p:cNvPicPr>
          <p:nvPr/>
        </p:nvPicPr>
        <p:blipFill>
          <a:blip r:embed="rId1"/>
          <a:stretch>
            <a:fillRect/>
          </a:stretch>
        </p:blipFill>
        <p:spPr>
          <a:xfrm>
            <a:off x="5167630" y="207010"/>
            <a:ext cx="3898900" cy="20593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09040" y="1413510"/>
            <a:ext cx="7101205" cy="1568450"/>
          </a:xfrm>
          <a:prstGeom prst="rect">
            <a:avLst/>
          </a:prstGeom>
          <a:noFill/>
        </p:spPr>
        <p:txBody>
          <a:bodyPr wrap="square" rtlCol="0" anchor="t">
            <a:spAutoFit/>
          </a:bodyPr>
          <a:p>
            <a:r>
              <a:rPr lang="en-US" altLang="zh-CN" sz="3200" b="1" dirty="0" smtClean="0">
                <a:sym typeface="+mn-ea"/>
              </a:rPr>
              <a:t>【</a:t>
            </a:r>
            <a:r>
              <a:rPr lang="zh-CN" altLang="en-US" sz="3200" b="1" dirty="0" smtClean="0">
                <a:sym typeface="+mn-ea"/>
              </a:rPr>
              <a:t>例句</a:t>
            </a:r>
            <a:r>
              <a:rPr lang="en-US" altLang="zh-CN" sz="3200" b="1" dirty="0" smtClean="0">
                <a:sym typeface="+mn-ea"/>
              </a:rPr>
              <a:t>】</a:t>
            </a:r>
            <a:endParaRPr lang="en-US" altLang="zh-CN" sz="3200" b="1" dirty="0" smtClean="0">
              <a:sym typeface="+mn-ea"/>
            </a:endParaRPr>
          </a:p>
          <a:p>
            <a:r>
              <a:rPr lang="en-US" altLang="zh-CN" sz="3200"/>
              <a:t>1</a:t>
            </a:r>
            <a:r>
              <a:rPr lang="zh-CN" altLang="en-US" sz="3200"/>
              <a:t>）逃不掉的996，</a:t>
            </a:r>
            <a:r>
              <a:rPr lang="zh-CN" altLang="en-US" sz="3200">
                <a:solidFill>
                  <a:schemeClr val="accent1"/>
                </a:solidFill>
                <a:effectLst>
                  <a:outerShdw blurRad="38100" dist="25400" dir="5400000" algn="ctr" rotWithShape="0">
                    <a:srgbClr val="6E747A">
                      <a:alpha val="43000"/>
                    </a:srgbClr>
                  </a:outerShdw>
                </a:effectLst>
              </a:rPr>
              <a:t>内卷</a:t>
            </a:r>
            <a:r>
              <a:rPr lang="zh-CN" altLang="en-US" sz="3200"/>
              <a:t>越来越严重，这届年轻人</a:t>
            </a:r>
            <a:r>
              <a:rPr lang="zh-CN" altLang="en-US" sz="3200">
                <a:solidFill>
                  <a:schemeClr val="accent1"/>
                </a:solidFill>
                <a:effectLst>
                  <a:outerShdw blurRad="38100" dist="25400" dir="5400000" algn="ctr" rotWithShape="0">
                    <a:srgbClr val="6E747A">
                      <a:alpha val="43000"/>
                    </a:srgbClr>
                  </a:outerShdw>
                </a:effectLst>
              </a:rPr>
              <a:t>躺平</a:t>
            </a:r>
            <a:r>
              <a:rPr lang="zh-CN" altLang="en-US" sz="3200"/>
              <a:t>了，不干了！</a:t>
            </a:r>
            <a:endParaRPr lang="zh-CN" altLang="en-US" sz="3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27405" y="404495"/>
            <a:ext cx="7637145" cy="8340090"/>
          </a:xfrm>
          <a:prstGeom prst="rect">
            <a:avLst/>
          </a:prstGeom>
          <a:noFill/>
        </p:spPr>
        <p:txBody>
          <a:bodyPr wrap="square" rtlCol="0" anchor="t">
            <a:spAutoFit/>
          </a:bodyPr>
          <a:p>
            <a:r>
              <a:rPr lang="en-US" altLang="zh-CN" sz="3600" b="1">
                <a:sym typeface="+mn-ea"/>
              </a:rPr>
              <a:t>15</a:t>
            </a:r>
            <a:r>
              <a:rPr lang="zh-CN" altLang="en-US" sz="3600" b="1">
                <a:sym typeface="+mn-ea"/>
              </a:rPr>
              <a:t>、</a:t>
            </a:r>
            <a:r>
              <a:rPr lang="zh-CN" altLang="en-US" sz="3600" b="1">
                <a:sym typeface="+mn-ea"/>
              </a:rPr>
              <a:t>社恐</a:t>
            </a:r>
            <a:endParaRPr lang="zh-CN" altLang="en-US" sz="3600" b="1">
              <a:sym typeface="+mn-ea"/>
            </a:endParaRPr>
          </a:p>
          <a:p>
            <a:r>
              <a:rPr lang="en-US" altLang="zh-CN" sz="3200" b="1" dirty="0" smtClean="0">
                <a:sym typeface="+mn-ea"/>
              </a:rPr>
              <a:t>【</a:t>
            </a:r>
            <a:r>
              <a:rPr lang="zh-CN" altLang="en-US" sz="3200" b="1" dirty="0" smtClean="0">
                <a:sym typeface="+mn-ea"/>
              </a:rPr>
              <a:t>意思</a:t>
            </a:r>
            <a:r>
              <a:rPr lang="en-US" altLang="zh-CN" sz="3200" b="1" dirty="0" smtClean="0">
                <a:sym typeface="+mn-ea"/>
              </a:rPr>
              <a:t>】社恐是社交恐惧症的缩写。</a:t>
            </a:r>
            <a:r>
              <a:rPr lang="zh-CN" altLang="en-US" sz="3200" b="1" dirty="0" smtClean="0">
                <a:sym typeface="+mn-ea"/>
              </a:rPr>
              <a:t>害怕参与社交。</a:t>
            </a:r>
            <a:endParaRPr lang="zh-CN" altLang="en-US" sz="3200" b="1" dirty="0" smtClean="0">
              <a:sym typeface="+mn-ea"/>
            </a:endParaRPr>
          </a:p>
          <a:p>
            <a:endParaRPr lang="zh-CN" altLang="en-US" sz="3200" b="1" dirty="0" smtClean="0">
              <a:sym typeface="+mn-ea"/>
            </a:endParaRPr>
          </a:p>
          <a:p>
            <a:endParaRPr lang="zh-CN" altLang="en-US" sz="3200" b="1" dirty="0" smtClean="0">
              <a:sym typeface="+mn-ea"/>
            </a:endParaRPr>
          </a:p>
          <a:p>
            <a:endParaRPr lang="zh-CN" altLang="en-US" sz="3200" b="1" dirty="0" smtClean="0">
              <a:sym typeface="+mn-ea"/>
            </a:endParaRPr>
          </a:p>
          <a:p>
            <a:endParaRPr lang="zh-CN" altLang="en-US" sz="3200" b="1" dirty="0" smtClean="0">
              <a:sym typeface="+mn-ea"/>
            </a:endParaRPr>
          </a:p>
          <a:p>
            <a:endParaRPr lang="zh-CN" altLang="en-US" sz="3200" b="1" dirty="0" smtClean="0">
              <a:sym typeface="+mn-ea"/>
            </a:endParaRPr>
          </a:p>
          <a:p>
            <a:endParaRPr lang="en-US" altLang="zh-CN" sz="3200" b="1" dirty="0" smtClean="0">
              <a:sym typeface="+mn-ea"/>
            </a:endParaRPr>
          </a:p>
          <a:p>
            <a:r>
              <a:rPr lang="en-US" altLang="zh-CN" sz="3200" b="1" dirty="0" smtClean="0">
                <a:sym typeface="+mn-ea"/>
              </a:rPr>
              <a:t>【</a:t>
            </a:r>
            <a:r>
              <a:rPr lang="zh-CN" altLang="en-US" sz="3200" b="1" dirty="0" smtClean="0">
                <a:sym typeface="+mn-ea"/>
              </a:rPr>
              <a:t>例句</a:t>
            </a:r>
            <a:r>
              <a:rPr lang="en-US" altLang="zh-CN" sz="3200" b="1" dirty="0" smtClean="0">
                <a:sym typeface="+mn-ea"/>
              </a:rPr>
              <a:t>】</a:t>
            </a:r>
            <a:endParaRPr lang="en-US" altLang="zh-CN" sz="3200" b="1" dirty="0" smtClean="0">
              <a:sym typeface="+mn-ea"/>
            </a:endParaRPr>
          </a:p>
          <a:p>
            <a:r>
              <a:rPr lang="en-US" altLang="zh-CN" sz="3200" b="1" dirty="0" smtClean="0">
                <a:sym typeface="+mn-ea"/>
              </a:rPr>
              <a:t>1</a:t>
            </a:r>
            <a:r>
              <a:rPr lang="zh-CN" altLang="en-US" sz="3200" b="1" dirty="0" smtClean="0">
                <a:sym typeface="+mn-ea"/>
              </a:rPr>
              <a:t>）</a:t>
            </a:r>
            <a:r>
              <a:rPr lang="en-US" altLang="zh-CN" sz="3200" b="1" dirty="0" smtClean="0">
                <a:sym typeface="+mn-ea"/>
              </a:rPr>
              <a:t>喜欢的男生很</a:t>
            </a:r>
            <a:r>
              <a:rPr lang="zh-CN" altLang="en-US" sz="3200" b="1" dirty="0" smtClean="0">
                <a:sym typeface="+mn-ea"/>
              </a:rPr>
              <a:t>帅</a:t>
            </a:r>
            <a:r>
              <a:rPr lang="en-US" altLang="zh-CN" sz="3200" b="1" dirty="0" smtClean="0">
                <a:sym typeface="+mn-ea"/>
              </a:rPr>
              <a:t>，但他社恐</a:t>
            </a:r>
            <a:r>
              <a:rPr lang="zh-CN" altLang="en-US" sz="3200" b="1" dirty="0" smtClean="0">
                <a:sym typeface="+mn-ea"/>
              </a:rPr>
              <a:t>。</a:t>
            </a:r>
            <a:r>
              <a:rPr lang="zh-CN" altLang="en-US" sz="3200" b="1" dirty="0" smtClean="0">
                <a:sym typeface="+mn-ea"/>
              </a:rPr>
              <a:t>怎么办？</a:t>
            </a:r>
            <a:endParaRPr lang="zh-CN" altLang="en-US" sz="3200" b="1" dirty="0" smtClean="0">
              <a:sym typeface="+mn-ea"/>
            </a:endParaRPr>
          </a:p>
          <a:p>
            <a:endParaRPr lang="en-US" altLang="zh-CN" sz="3600" b="1" dirty="0" smtClean="0">
              <a:sym typeface="+mn-ea"/>
            </a:endParaRPr>
          </a:p>
          <a:p>
            <a:endParaRPr lang="en-US" altLang="zh-CN" sz="3600" b="1" dirty="0" smtClean="0">
              <a:sym typeface="+mn-ea"/>
            </a:endParaRPr>
          </a:p>
          <a:p>
            <a:endParaRPr lang="en-US" altLang="zh-CN" sz="3600" b="1" dirty="0" smtClean="0">
              <a:sym typeface="+mn-ea"/>
            </a:endParaRPr>
          </a:p>
          <a:p>
            <a:endParaRPr lang="en-US" altLang="zh-CN" sz="3600" b="1" dirty="0" smtClean="0">
              <a:sym typeface="+mn-ea"/>
            </a:endParaRPr>
          </a:p>
          <a:p>
            <a:endParaRPr lang="zh-CN" altLang="en-US" sz="3600" b="1"/>
          </a:p>
        </p:txBody>
      </p:sp>
      <p:pic>
        <p:nvPicPr>
          <p:cNvPr id="3" name="图片 2" descr="屏幕截图 2021-11-16 204519"/>
          <p:cNvPicPr>
            <a:picLocks noChangeAspect="1"/>
          </p:cNvPicPr>
          <p:nvPr/>
        </p:nvPicPr>
        <p:blipFill>
          <a:blip r:embed="rId1"/>
          <a:stretch>
            <a:fillRect/>
          </a:stretch>
        </p:blipFill>
        <p:spPr>
          <a:xfrm>
            <a:off x="2705100" y="1484630"/>
            <a:ext cx="5759450" cy="365188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85825" y="1073785"/>
            <a:ext cx="8028940" cy="4276725"/>
          </a:xfrm>
          <a:prstGeom prst="rect">
            <a:avLst/>
          </a:prstGeom>
          <a:noFill/>
        </p:spPr>
        <p:txBody>
          <a:bodyPr wrap="square" rtlCol="0" anchor="t">
            <a:spAutoFit/>
          </a:bodyPr>
          <a:p>
            <a:r>
              <a:rPr lang="zh-CN" altLang="en-US" sz="3600" b="1">
                <a:solidFill>
                  <a:srgbClr val="FF0000"/>
                </a:solidFill>
                <a:sym typeface="+mn-ea"/>
              </a:rPr>
              <a:t>反义词：</a:t>
            </a:r>
            <a:r>
              <a:rPr lang="zh-CN" altLang="en-US" sz="3600" b="1">
                <a:sym typeface="+mn-ea"/>
              </a:rPr>
              <a:t>社牛</a:t>
            </a:r>
            <a:endParaRPr lang="zh-CN" altLang="en-US" sz="3600" b="1">
              <a:sym typeface="+mn-ea"/>
            </a:endParaRPr>
          </a:p>
          <a:p>
            <a:r>
              <a:rPr lang="en-US" altLang="zh-CN" sz="3600" b="1" dirty="0" smtClean="0">
                <a:sym typeface="+mn-ea"/>
              </a:rPr>
              <a:t>【</a:t>
            </a:r>
            <a:r>
              <a:rPr lang="zh-CN" altLang="en-US" sz="3600" b="1" dirty="0" smtClean="0">
                <a:sym typeface="+mn-ea"/>
              </a:rPr>
              <a:t>意思</a:t>
            </a:r>
            <a:r>
              <a:rPr lang="en-US" altLang="zh-CN" sz="3600" b="1" dirty="0" smtClean="0">
                <a:sym typeface="+mn-ea"/>
              </a:rPr>
              <a:t>】</a:t>
            </a:r>
            <a:r>
              <a:rPr lang="zh-CN" altLang="en-US" sz="3600" b="1" dirty="0" smtClean="0">
                <a:sym typeface="+mn-ea"/>
              </a:rPr>
              <a:t>社交方面很牛的人。</a:t>
            </a:r>
            <a:endParaRPr lang="zh-CN" altLang="en-US" sz="3600" b="1">
              <a:sym typeface="+mn-ea"/>
            </a:endParaRPr>
          </a:p>
          <a:p>
            <a:endParaRPr lang="zh-CN" altLang="en-US" sz="3600" b="1">
              <a:sym typeface="+mn-ea"/>
            </a:endParaRPr>
          </a:p>
          <a:p>
            <a:r>
              <a:rPr lang="zh-CN" altLang="en-US" sz="3600" b="1">
                <a:solidFill>
                  <a:srgbClr val="FF0000"/>
                </a:solidFill>
                <a:sym typeface="+mn-ea"/>
              </a:rPr>
              <a:t>相关的网络词：</a:t>
            </a:r>
            <a:r>
              <a:rPr lang="zh-CN" altLang="en-US" sz="3600" b="1">
                <a:sym typeface="+mn-ea"/>
              </a:rPr>
              <a:t>社死</a:t>
            </a:r>
            <a:endParaRPr lang="zh-CN" altLang="en-US" sz="3600" b="1">
              <a:sym typeface="+mn-ea"/>
            </a:endParaRPr>
          </a:p>
          <a:p>
            <a:r>
              <a:rPr lang="en-US" altLang="zh-CN" sz="3200" b="1" dirty="0" smtClean="0">
                <a:sym typeface="+mn-ea"/>
              </a:rPr>
              <a:t>【</a:t>
            </a:r>
            <a:r>
              <a:rPr lang="zh-CN" altLang="en-US" sz="3200" b="1" dirty="0" smtClean="0">
                <a:sym typeface="+mn-ea"/>
              </a:rPr>
              <a:t>意思</a:t>
            </a:r>
            <a:r>
              <a:rPr lang="en-US" altLang="zh-CN" sz="3200" b="1" dirty="0" smtClean="0">
                <a:sym typeface="+mn-ea"/>
              </a:rPr>
              <a:t>】其含义多为在公众面前出丑的意思，已经丢脸到没脸见人，只想地上有条缝能钻进去的程度，被称之为“社会性死亡”</a:t>
            </a:r>
            <a:r>
              <a:rPr lang="zh-CN" altLang="en-US" sz="3200" b="1" dirty="0" smtClean="0">
                <a:sym typeface="+mn-ea"/>
              </a:rPr>
              <a:t>。</a:t>
            </a:r>
            <a:endParaRPr lang="en-US" altLang="zh-CN" sz="3200" b="1" dirty="0" smtClean="0">
              <a:sym typeface="+mn-ea"/>
            </a:endParaRPr>
          </a:p>
          <a:p>
            <a:endParaRPr lang="zh-CN" altLang="en-US" sz="3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33425" y="856615"/>
            <a:ext cx="7582535" cy="3784600"/>
          </a:xfrm>
          <a:prstGeom prst="rect">
            <a:avLst/>
          </a:prstGeom>
          <a:noFill/>
        </p:spPr>
        <p:txBody>
          <a:bodyPr wrap="square" rtlCol="0" anchor="t">
            <a:spAutoFit/>
          </a:bodyPr>
          <a:p>
            <a:r>
              <a:rPr lang="zh-CN" altLang="en-US" sz="2400"/>
              <a:t>1.想私聊的时候点到了群发</a:t>
            </a:r>
            <a:r>
              <a:rPr lang="en-US" altLang="zh-CN" sz="2400"/>
              <a:t>……</a:t>
            </a:r>
            <a:endParaRPr lang="zh-CN" altLang="en-US" sz="2400"/>
          </a:p>
          <a:p>
            <a:endParaRPr lang="zh-CN" altLang="en-US" sz="2400"/>
          </a:p>
          <a:p>
            <a:endParaRPr lang="zh-CN" altLang="en-US" sz="2400"/>
          </a:p>
          <a:p>
            <a:r>
              <a:rPr lang="en-US" altLang="zh-CN" sz="2400"/>
              <a:t>2</a:t>
            </a:r>
            <a:r>
              <a:rPr lang="zh-CN" altLang="en-US" sz="2400"/>
              <a:t>.喝醉了酒，想和喜欢的人表白，</a:t>
            </a:r>
            <a:endParaRPr lang="zh-CN" altLang="en-US" sz="2400"/>
          </a:p>
          <a:p>
            <a:r>
              <a:rPr lang="zh-CN" altLang="en-US" sz="2400"/>
              <a:t>结果吐了人一身...</a:t>
            </a:r>
            <a:endParaRPr lang="zh-CN" altLang="en-US" sz="2400"/>
          </a:p>
          <a:p>
            <a:endParaRPr lang="zh-CN" altLang="en-US" sz="2400"/>
          </a:p>
          <a:p>
            <a:r>
              <a:rPr lang="en-US" altLang="zh-CN" sz="2400"/>
              <a:t>3</a:t>
            </a:r>
            <a:r>
              <a:rPr lang="zh-CN" altLang="en-US" sz="2400"/>
              <a:t>.吃火锅吃得</a:t>
            </a:r>
            <a:r>
              <a:rPr lang="zh-CN" altLang="en-US" sz="2400"/>
              <a:t>太多，裤子崩开，在朋友面前社死.</a:t>
            </a:r>
            <a:endParaRPr lang="zh-CN" altLang="en-US" sz="2400"/>
          </a:p>
          <a:p>
            <a:endParaRPr lang="zh-CN" altLang="en-US" sz="2400"/>
          </a:p>
          <a:p>
            <a:endParaRPr lang="zh-CN" altLang="en-US" sz="2400"/>
          </a:p>
          <a:p>
            <a:r>
              <a:rPr lang="en-US" altLang="zh-CN" sz="2400"/>
              <a:t>4</a:t>
            </a:r>
            <a:r>
              <a:rPr lang="zh-CN" altLang="en-US" sz="2400"/>
              <a:t>.衣服穿反了，自己不知道，然后还去了人多的地方</a:t>
            </a:r>
            <a:r>
              <a:rPr lang="zh-CN" altLang="en-US"/>
              <a:t>...</a:t>
            </a:r>
            <a:endParaRPr lang="zh-CN" altLang="en-US"/>
          </a:p>
        </p:txBody>
      </p:sp>
      <p:pic>
        <p:nvPicPr>
          <p:cNvPr id="4" name="图片 3" descr="微信图片_20211116142645"/>
          <p:cNvPicPr>
            <a:picLocks noChangeAspect="1"/>
          </p:cNvPicPr>
          <p:nvPr/>
        </p:nvPicPr>
        <p:blipFill>
          <a:blip r:embed="rId1"/>
          <a:stretch>
            <a:fillRect/>
          </a:stretch>
        </p:blipFill>
        <p:spPr>
          <a:xfrm>
            <a:off x="6876415" y="620395"/>
            <a:ext cx="1971040" cy="2534285"/>
          </a:xfrm>
          <a:prstGeom prst="flowChartAlternateProcess">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64515" y="1124585"/>
            <a:ext cx="8291830" cy="4892675"/>
          </a:xfrm>
          <a:prstGeom prst="rect">
            <a:avLst/>
          </a:prstGeom>
          <a:noFill/>
        </p:spPr>
        <p:txBody>
          <a:bodyPr wrap="square" rtlCol="0" anchor="t">
            <a:spAutoFit/>
          </a:bodyPr>
          <a:p>
            <a:r>
              <a:rPr lang="en-US" altLang="zh-CN" sz="3600" b="1">
                <a:sym typeface="+mn-ea"/>
              </a:rPr>
              <a:t>16</a:t>
            </a:r>
            <a:r>
              <a:rPr lang="zh-CN" altLang="en-US" sz="3600" b="1">
                <a:sym typeface="+mn-ea"/>
              </a:rPr>
              <a:t>、凡尔赛</a:t>
            </a:r>
            <a:endParaRPr lang="zh-CN" altLang="en-US" sz="3600" b="1">
              <a:sym typeface="+mn-ea"/>
            </a:endParaRPr>
          </a:p>
          <a:p>
            <a:r>
              <a:rPr lang="en-US" altLang="zh-CN" sz="3600" b="1" dirty="0" smtClean="0">
                <a:sym typeface="+mn-ea"/>
              </a:rPr>
              <a:t>【</a:t>
            </a:r>
            <a:r>
              <a:rPr lang="zh-CN" altLang="en-US" sz="3600" b="1" dirty="0" smtClean="0">
                <a:sym typeface="+mn-ea"/>
              </a:rPr>
              <a:t>意思</a:t>
            </a:r>
            <a:r>
              <a:rPr lang="en-US" altLang="zh-CN" sz="3600" b="1" dirty="0" smtClean="0">
                <a:sym typeface="+mn-ea"/>
              </a:rPr>
              <a:t>】</a:t>
            </a:r>
            <a:r>
              <a:rPr lang="en-US" altLang="zh-CN" sz="3200" dirty="0" smtClean="0">
                <a:sym typeface="+mn-ea"/>
              </a:rPr>
              <a:t>凡尔赛文学，网络热词，一种“以低调的方式进行炫耀”的话语模式，也称凡学。这种话语模式先抑后扬，明贬暗褒，自说自话，假装用苦恼、不开心的口吻炫耀自己。</a:t>
            </a:r>
            <a:endParaRPr lang="en-US" altLang="zh-CN" sz="3200" dirty="0" smtClean="0">
              <a:sym typeface="+mn-ea"/>
            </a:endParaRPr>
          </a:p>
          <a:p>
            <a:r>
              <a:rPr lang="en-US" altLang="zh-CN" sz="3600" b="1" dirty="0" smtClean="0">
                <a:sym typeface="+mn-ea"/>
              </a:rPr>
              <a:t>【</a:t>
            </a:r>
            <a:r>
              <a:rPr lang="zh-CN" altLang="en-US" sz="3600" b="1" dirty="0" smtClean="0">
                <a:sym typeface="+mn-ea"/>
              </a:rPr>
              <a:t>例句</a:t>
            </a:r>
            <a:r>
              <a:rPr lang="en-US" altLang="zh-CN" sz="3600" b="1" dirty="0" smtClean="0">
                <a:sym typeface="+mn-ea"/>
              </a:rPr>
              <a:t>】</a:t>
            </a:r>
            <a:r>
              <a:rPr lang="zh-CN" altLang="en-US" sz="3600" b="1" dirty="0" smtClean="0">
                <a:sym typeface="+mn-ea"/>
              </a:rPr>
              <a:t>：</a:t>
            </a:r>
            <a:r>
              <a:rPr lang="zh-CN" altLang="en-US" sz="3200" dirty="0" smtClean="0">
                <a:sym typeface="+mn-ea"/>
              </a:rPr>
              <a:t>如下</a:t>
            </a:r>
            <a:endParaRPr lang="en-US" altLang="zh-CN" sz="3600" b="1" dirty="0" smtClean="0">
              <a:sym typeface="+mn-ea"/>
            </a:endParaRPr>
          </a:p>
          <a:p>
            <a:endParaRPr lang="en-US" altLang="zh-CN" sz="3600" b="1" dirty="0" smtClean="0">
              <a:sym typeface="+mn-ea"/>
            </a:endParaRPr>
          </a:p>
          <a:p>
            <a:endParaRPr lang="en-US" altLang="zh-CN" sz="3600" b="1" dirty="0" smtClean="0">
              <a:sym typeface="+mn-ea"/>
            </a:endParaRPr>
          </a:p>
          <a:p>
            <a:endParaRPr lang="zh-CN" altLang="en-US" sz="36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2425" y="1301750"/>
            <a:ext cx="8558530" cy="3538220"/>
          </a:xfrm>
          <a:prstGeom prst="rect">
            <a:avLst/>
          </a:prstGeom>
          <a:noFill/>
        </p:spPr>
        <p:txBody>
          <a:bodyPr wrap="square" rtlCol="0" anchor="t">
            <a:spAutoFit/>
          </a:bodyPr>
          <a:p>
            <a:r>
              <a:rPr lang="en-US" altLang="zh-CN" sz="2800"/>
              <a:t>1</a:t>
            </a:r>
            <a:r>
              <a:rPr lang="zh-CN" altLang="en-US" sz="2800"/>
              <a:t>、这次又没考好，只考了年级</a:t>
            </a:r>
            <a:r>
              <a:rPr lang="zh-CN" altLang="en-US" sz="2800"/>
              <a:t>第二名。</a:t>
            </a:r>
            <a:endParaRPr lang="zh-CN" altLang="en-US" sz="2800"/>
          </a:p>
          <a:p>
            <a:r>
              <a:rPr lang="en-US" altLang="zh-CN" sz="2800"/>
              <a:t>2</a:t>
            </a:r>
            <a:r>
              <a:rPr lang="zh-CN" altLang="en-US" sz="2800"/>
              <a:t>、哎呀，真烦人啊，我每天吃巧克力、蛋糕什么，怎么还是</a:t>
            </a:r>
            <a:r>
              <a:rPr lang="en-US" altLang="zh-CN" sz="2800"/>
              <a:t>90</a:t>
            </a:r>
            <a:r>
              <a:rPr lang="zh-CN" altLang="en-US" sz="2800"/>
              <a:t>斤呀？</a:t>
            </a:r>
            <a:endParaRPr lang="zh-CN" altLang="en-US" sz="2800"/>
          </a:p>
          <a:p>
            <a:r>
              <a:rPr lang="en-US" altLang="zh-CN" sz="2800"/>
              <a:t>3</a:t>
            </a:r>
            <a:r>
              <a:rPr lang="zh-CN" altLang="en-US" sz="2800"/>
              <a:t>、为什么会有这么多人问我要微信啊，明明今天也没有化妆啊</a:t>
            </a:r>
            <a:endParaRPr lang="zh-CN" altLang="en-US" sz="2800"/>
          </a:p>
          <a:p>
            <a:r>
              <a:rPr lang="en-US" altLang="zh-CN" sz="2800"/>
              <a:t>4</a:t>
            </a:r>
            <a:r>
              <a:rPr lang="zh-CN" altLang="en-US" sz="2800"/>
              <a:t>、最近去试完衣服顺路回家都买几捧玫瑰，老公突然就说要买一个带院子的房子，种满玫瑰叫园丁专门打理，但是玫瑰看久了也一般啊</a:t>
            </a:r>
            <a:endParaRPr lang="zh-CN" altLang="en-US" sz="2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268760"/>
            <a:ext cx="8229600" cy="4768865"/>
          </a:xfrm>
        </p:spPr>
        <p:txBody>
          <a:bodyPr/>
          <a:lstStyle/>
          <a:p>
            <a:pPr>
              <a:buNone/>
            </a:pPr>
            <a:r>
              <a:rPr lang="en-US" altLang="zh-CN" sz="4000" dirty="0" smtClean="0"/>
              <a:t>1</a:t>
            </a:r>
            <a:r>
              <a:rPr lang="zh-CN" altLang="en-US" sz="4000" dirty="0" smtClean="0"/>
              <a:t>、</a:t>
            </a:r>
            <a:r>
              <a:rPr lang="zh-CN" altLang="en-US" sz="4000" dirty="0" smtClean="0">
                <a:solidFill>
                  <a:srgbClr val="FF0000"/>
                </a:solidFill>
              </a:rPr>
              <a:t>吐槽tǔ cáo（抱怨）</a:t>
            </a:r>
            <a:endParaRPr lang="en-US" altLang="zh-CN" sz="4000" dirty="0" smtClean="0">
              <a:solidFill>
                <a:srgbClr val="FF0000"/>
              </a:solidFill>
            </a:endParaRPr>
          </a:p>
          <a:p>
            <a:pPr>
              <a:buNone/>
            </a:pPr>
            <a:r>
              <a:rPr lang="en-US" altLang="zh-CN" b="1" dirty="0" smtClean="0"/>
              <a:t>【</a:t>
            </a:r>
            <a:r>
              <a:rPr lang="zh-CN" altLang="en-US" b="1" dirty="0" smtClean="0"/>
              <a:t>意思</a:t>
            </a:r>
            <a:r>
              <a:rPr lang="en-US" altLang="zh-CN" b="1" dirty="0" smtClean="0"/>
              <a:t>】 </a:t>
            </a:r>
            <a:r>
              <a:rPr lang="zh-CN" altLang="en-US" dirty="0" smtClean="0"/>
              <a:t>：抱怨，找茬儿，吐苦水的意思。</a:t>
            </a:r>
            <a:endParaRPr lang="en-US" altLang="zh-CN" dirty="0" smtClean="0"/>
          </a:p>
          <a:p>
            <a:pPr>
              <a:buNone/>
            </a:pPr>
            <a:r>
              <a:rPr lang="en-US" altLang="zh-CN" b="1" dirty="0" smtClean="0"/>
              <a:t>【</a:t>
            </a:r>
            <a:r>
              <a:rPr lang="zh-CN" altLang="en-US" b="1" dirty="0" smtClean="0"/>
              <a:t>例句</a:t>
            </a:r>
            <a:r>
              <a:rPr lang="en-US" altLang="zh-CN" b="1" dirty="0" smtClean="0"/>
              <a:t>】 </a:t>
            </a:r>
            <a:r>
              <a:rPr lang="zh-CN" altLang="en-US" dirty="0" smtClean="0"/>
              <a:t>：</a:t>
            </a:r>
            <a:endParaRPr lang="en-US" altLang="zh-CN" dirty="0" smtClean="0"/>
          </a:p>
          <a:p>
            <a:pPr>
              <a:buNone/>
            </a:pPr>
            <a:r>
              <a:rPr lang="en-US" altLang="zh-CN" dirty="0" smtClean="0"/>
              <a:t>1</a:t>
            </a:r>
            <a:r>
              <a:rPr lang="zh-CN" altLang="en-US" dirty="0" smtClean="0"/>
              <a:t>）中国男人被吐槽不浪漫、没品位。</a:t>
            </a:r>
            <a:endParaRPr lang="en-US" altLang="zh-CN" dirty="0" smtClean="0"/>
          </a:p>
          <a:p>
            <a:pPr>
              <a:buNone/>
            </a:pPr>
            <a:r>
              <a:rPr lang="en-US" altLang="zh-CN" dirty="0" smtClean="0"/>
              <a:t>2</a:t>
            </a:r>
            <a:r>
              <a:rPr lang="zh-CN" altLang="en-US" dirty="0" smtClean="0"/>
              <a:t>）学生吐槽宿舍网速超慢。</a:t>
            </a:r>
            <a:endParaRPr lang="en-US" altLang="zh-CN" dirty="0" smtClean="0"/>
          </a:p>
          <a:p>
            <a:pPr>
              <a:buNone/>
            </a:pPr>
            <a:r>
              <a:rPr lang="en-US" altLang="zh-CN" dirty="0" smtClean="0"/>
              <a:t>3</a:t>
            </a:r>
            <a:r>
              <a:rPr lang="zh-CN" altLang="en-US" dirty="0" smtClean="0"/>
              <a:t>）观众吐槽电影</a:t>
            </a:r>
            <a:r>
              <a:rPr lang="en-US" altLang="zh-CN" dirty="0" smtClean="0"/>
              <a:t>《</a:t>
            </a:r>
            <a:r>
              <a:rPr lang="zh-CN" altLang="en-US" dirty="0" smtClean="0"/>
              <a:t>麻雀</a:t>
            </a:r>
            <a:r>
              <a:rPr lang="en-US" altLang="zh-CN" dirty="0" smtClean="0"/>
              <a:t>》</a:t>
            </a:r>
            <a:r>
              <a:rPr lang="zh-CN" altLang="en-US" dirty="0" smtClean="0"/>
              <a:t>中主演演得太假。</a:t>
            </a:r>
            <a:endParaRPr lang="en-US" altLang="zh-CN" dirty="0" smtClean="0"/>
          </a:p>
          <a:p>
            <a:pPr>
              <a:buNone/>
            </a:pPr>
            <a:r>
              <a:rPr lang="en-US" altLang="zh-CN" dirty="0" smtClean="0"/>
              <a:t>4</a:t>
            </a:r>
            <a:r>
              <a:rPr lang="zh-CN" altLang="en-US" dirty="0" smtClean="0"/>
              <a:t>）此次中欧对抗赛的对手实力被媒体吐槽 “不太给力”。</a:t>
            </a:r>
            <a:endParaRPr lang="zh-CN" altLang="en-US" dirty="0" smtClean="0"/>
          </a:p>
          <a:p>
            <a:pPr>
              <a:buNone/>
            </a:pPr>
            <a:endParaRPr lang="en-US" altLang="zh-CN" dirty="0" smtClean="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835696" y="2708920"/>
            <a:ext cx="5976664" cy="1440160"/>
          </a:xfrm>
          <a:prstGeom prst="beve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ormAutofit/>
          </a:bodyPr>
          <a:lstStyle/>
          <a:p>
            <a:pPr algn="ctr">
              <a:buNone/>
            </a:pPr>
            <a:r>
              <a:rPr lang="en-US" altLang="zh-CN" sz="4000" dirty="0" smtClean="0"/>
              <a:t> </a:t>
            </a:r>
            <a:r>
              <a:rPr lang="zh-CN" altLang="en-US" sz="4000" dirty="0" smtClean="0"/>
              <a:t>第</a:t>
            </a:r>
            <a:r>
              <a:rPr lang="zh-CN" altLang="en-US" sz="4000" dirty="0" smtClean="0"/>
              <a:t>二类  名词</a:t>
            </a:r>
            <a:endParaRPr lang="zh-CN" altLang="en-US" sz="4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sz="4000" b="1" dirty="0" smtClean="0"/>
              <a:t>1</a:t>
            </a:r>
            <a:r>
              <a:rPr lang="zh-CN" altLang="en-US" sz="4000" b="1" dirty="0" smtClean="0"/>
              <a:t>、硬核hé    </a:t>
            </a:r>
            <a:r>
              <a:rPr lang="zh-CN" altLang="en-US" b="1" dirty="0" smtClean="0"/>
              <a:t>（有时也用作形容词）</a:t>
            </a:r>
            <a:endParaRPr lang="zh-CN" altLang="en-US" sz="4000" b="1" dirty="0" smtClean="0"/>
          </a:p>
          <a:p>
            <a:pPr>
              <a:buNone/>
            </a:pPr>
            <a:r>
              <a:rPr lang="en-US" altLang="zh-CN" b="1" dirty="0" smtClean="0"/>
              <a:t>【</a:t>
            </a:r>
            <a:r>
              <a:rPr lang="zh-CN" altLang="en-US" b="1" dirty="0" smtClean="0"/>
              <a:t>意思</a:t>
            </a:r>
            <a:r>
              <a:rPr lang="en-US" altLang="zh-CN" b="1" dirty="0" smtClean="0"/>
              <a:t>】 </a:t>
            </a:r>
            <a:r>
              <a:rPr lang="zh-CN" altLang="en-US" b="1" dirty="0" smtClean="0"/>
              <a:t>：</a:t>
            </a:r>
            <a:r>
              <a:rPr lang="zh-CN" altLang="en-US" dirty="0" smtClean="0"/>
              <a:t>硬核，网络流行词，译自英语“hardcore”，原指朋克摇滚里最狠的一种风格，后衍生出各种核类音乐。近年来，其含义进一步引申，</a:t>
            </a:r>
            <a:r>
              <a:rPr lang="zh-CN" altLang="en-US" b="1" dirty="0" smtClean="0"/>
              <a:t>人们常用“硬核”形容“很厉害”“很彪悍”“很刚硬”，如</a:t>
            </a:r>
            <a:r>
              <a:rPr lang="en-US" altLang="zh-CN" b="1" dirty="0" smtClean="0"/>
              <a:t>:</a:t>
            </a:r>
            <a:r>
              <a:rPr lang="zh-CN" altLang="en-US" b="1" dirty="0" smtClean="0"/>
              <a:t>“硬核规定”“硬核妈妈”“硬核玩家”“硬核人生”等等。</a:t>
            </a:r>
            <a:endParaRPr lang="en-US" altLang="zh-CN" b="1" dirty="0" smtClean="0"/>
          </a:p>
          <a:p>
            <a:pPr>
              <a:buNone/>
            </a:pP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1769110" y="215900"/>
            <a:ext cx="6129655" cy="61233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en-US" altLang="zh-CN" sz="4000" b="1" dirty="0" smtClean="0"/>
              <a:t>2</a:t>
            </a:r>
            <a:r>
              <a:rPr lang="zh-CN" altLang="en-US" sz="4000" b="1" dirty="0" smtClean="0"/>
              <a:t>、</a:t>
            </a:r>
            <a:r>
              <a:rPr lang="zh-CN" altLang="en-US" sz="4000" b="1" dirty="0" smtClean="0">
                <a:solidFill>
                  <a:srgbClr val="FF0000"/>
                </a:solidFill>
              </a:rPr>
              <a:t>颜值</a:t>
            </a:r>
            <a:r>
              <a:rPr lang="en-US" altLang="zh-CN" dirty="0" smtClean="0"/>
              <a:t>——</a:t>
            </a:r>
            <a:r>
              <a:rPr lang="zh-CN" altLang="en-US" dirty="0" smtClean="0"/>
              <a:t>高（爆表）、低（差）</a:t>
            </a:r>
            <a:endParaRPr lang="en-US" altLang="zh-CN" dirty="0" smtClean="0"/>
          </a:p>
          <a:p>
            <a:pPr>
              <a:buNone/>
            </a:pPr>
            <a:r>
              <a:rPr lang="zh-CN" altLang="en-US" dirty="0" smtClean="0"/>
              <a:t> </a:t>
            </a:r>
            <a:r>
              <a:rPr lang="en-US" altLang="zh-CN" b="1" dirty="0" smtClean="0"/>
              <a:t>【</a:t>
            </a:r>
            <a:r>
              <a:rPr lang="zh-CN" altLang="en-US" b="1" dirty="0" smtClean="0"/>
              <a:t>意思</a:t>
            </a:r>
            <a:r>
              <a:rPr lang="en-US" altLang="zh-CN" b="1" dirty="0" smtClean="0"/>
              <a:t>】 </a:t>
            </a:r>
            <a:r>
              <a:rPr lang="zh-CN" altLang="en-US" dirty="0" smtClean="0"/>
              <a:t>：网络词汇。其中，“颜”在汉语中意为容貌。“值”则意指数值。</a:t>
            </a:r>
            <a:r>
              <a:rPr lang="zh-CN" altLang="en-US" dirty="0" smtClean="0">
                <a:solidFill>
                  <a:srgbClr val="C00000"/>
                </a:solidFill>
              </a:rPr>
              <a:t>颜值表示人靓丽的数值，用来评价人物容貌，</a:t>
            </a:r>
            <a:r>
              <a:rPr lang="zh-CN" altLang="en-US" dirty="0" smtClean="0"/>
              <a:t>所以有“颜值高”“颜值爆表” 的说法。</a:t>
            </a:r>
            <a:endParaRPr lang="en-US" altLang="zh-CN" dirty="0" smtClean="0"/>
          </a:p>
          <a:p>
            <a:pPr>
              <a:buNone/>
            </a:pPr>
            <a:endParaRPr lang="en-US" altLang="zh-CN" dirty="0" smtClean="0"/>
          </a:p>
          <a:p>
            <a:pPr>
              <a:buNone/>
            </a:pPr>
            <a:endParaRPr lang="en-US" altLang="zh-CN" dirty="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en-US" altLang="zh-CN" b="1" dirty="0" smtClean="0"/>
              <a:t>【</a:t>
            </a:r>
            <a:r>
              <a:rPr lang="zh-CN" altLang="en-US" b="1" dirty="0" smtClean="0"/>
              <a:t>例句</a:t>
            </a:r>
            <a:r>
              <a:rPr lang="en-US" altLang="zh-CN" b="1" dirty="0" smtClean="0"/>
              <a:t>】</a:t>
            </a:r>
            <a:r>
              <a:rPr lang="zh-CN" altLang="en-US" dirty="0" smtClean="0"/>
              <a:t>：</a:t>
            </a:r>
            <a:endParaRPr lang="en-US" altLang="zh-CN" dirty="0" smtClean="0"/>
          </a:p>
          <a:p>
            <a:pPr>
              <a:buNone/>
            </a:pPr>
            <a:r>
              <a:rPr lang="en-US" altLang="zh-CN" dirty="0" smtClean="0"/>
              <a:t>1</a:t>
            </a:r>
            <a:r>
              <a:rPr lang="zh-CN" altLang="en-US" dirty="0" smtClean="0"/>
              <a:t>）</a:t>
            </a:r>
            <a:r>
              <a:rPr lang="zh-CN" altLang="en-US" b="1" dirty="0" smtClean="0"/>
              <a:t>小米手机</a:t>
            </a:r>
            <a:r>
              <a:rPr lang="en-US" altLang="zh-CN" b="1" dirty="0" smtClean="0"/>
              <a:t>Note 2</a:t>
            </a:r>
            <a:r>
              <a:rPr lang="zh-CN" altLang="en-US" b="1" dirty="0" smtClean="0"/>
              <a:t>今日开卖 ，颜值赞。</a:t>
            </a:r>
            <a:endParaRPr lang="en-US" altLang="zh-CN" b="1" dirty="0" smtClean="0"/>
          </a:p>
          <a:p>
            <a:pPr>
              <a:buNone/>
            </a:pPr>
            <a:r>
              <a:rPr lang="en-US" altLang="zh-CN" b="1" dirty="0" smtClean="0"/>
              <a:t>2</a:t>
            </a:r>
            <a:r>
              <a:rPr lang="zh-CN" altLang="en-US" b="1" dirty="0" smtClean="0"/>
              <a:t>）颜值</a:t>
            </a:r>
            <a:r>
              <a:rPr lang="zh-CN" altLang="en-US" dirty="0" smtClean="0"/>
              <a:t>对女生来说真的就那么重要吗？</a:t>
            </a:r>
            <a:endParaRPr lang="zh-CN" altLang="en-US" b="1" dirty="0" smtClean="0"/>
          </a:p>
          <a:p>
            <a:pPr>
              <a:buNone/>
            </a:pPr>
            <a:r>
              <a:rPr lang="en-US" altLang="zh-CN" b="1" dirty="0" smtClean="0"/>
              <a:t>3</a:t>
            </a:r>
            <a:r>
              <a:rPr lang="zh-CN" altLang="en-US" b="1" dirty="0" smtClean="0"/>
              <a:t>）他女朋友的颜值在我们这儿是数一数二的。</a:t>
            </a:r>
            <a:endParaRPr lang="zh-CN" altLang="en-US" b="1" dirty="0" smtClean="0"/>
          </a:p>
          <a:p>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29600" cy="5001419"/>
          </a:xfrm>
        </p:spPr>
        <p:txBody>
          <a:bodyPr>
            <a:normAutofit fontScale="92500" lnSpcReduction="10000"/>
          </a:bodyPr>
          <a:lstStyle/>
          <a:p>
            <a:pPr>
              <a:buNone/>
            </a:pPr>
            <a:r>
              <a:rPr lang="en-US" altLang="zh-CN" sz="4000" b="1" dirty="0" smtClean="0"/>
              <a:t>3</a:t>
            </a:r>
            <a:r>
              <a:rPr lang="zh-CN" altLang="en-US" sz="4000" b="1" dirty="0" smtClean="0"/>
              <a:t>、玻璃心</a:t>
            </a:r>
            <a:endParaRPr lang="en-US" altLang="zh-CN" sz="4000" b="1" dirty="0" smtClean="0"/>
          </a:p>
          <a:p>
            <a:pPr>
              <a:buNone/>
            </a:pPr>
            <a:r>
              <a:rPr lang="en-US" altLang="zh-CN" b="1" dirty="0" smtClean="0"/>
              <a:t>【</a:t>
            </a:r>
            <a:r>
              <a:rPr lang="zh-CN" altLang="en-US" b="1" dirty="0" smtClean="0"/>
              <a:t>意思</a:t>
            </a:r>
            <a:r>
              <a:rPr lang="en-US" altLang="zh-CN" b="1" dirty="0" smtClean="0"/>
              <a:t>】</a:t>
            </a:r>
            <a:r>
              <a:rPr lang="zh-CN" altLang="en-US" dirty="0" smtClean="0"/>
              <a:t>指自己的心像玻璃一样易碎，用来形容敏感脆弱的心理素质，经不起批评指责或者嘲讽。别人不经意的玩笑话或打趣，都能使他受到伤害，胡思乱想。</a:t>
            </a:r>
            <a:r>
              <a:rPr lang="zh-CN" altLang="en-US" b="1" dirty="0" smtClean="0">
                <a:solidFill>
                  <a:schemeClr val="accent1"/>
                </a:solidFill>
                <a:effectLst>
                  <a:outerShdw blurRad="38100" dist="25400" dir="5400000" algn="ctr" rotWithShape="0">
                    <a:srgbClr val="6E747A">
                      <a:alpha val="43000"/>
                    </a:srgbClr>
                  </a:outerShdw>
                </a:effectLst>
              </a:rPr>
              <a:t>（用作形容词）</a:t>
            </a:r>
            <a:endParaRPr lang="en-US" altLang="zh-CN" b="1" dirty="0" smtClean="0"/>
          </a:p>
          <a:p>
            <a:pPr>
              <a:buNone/>
            </a:pPr>
            <a:r>
              <a:rPr lang="en-US" altLang="zh-CN" b="1" dirty="0" smtClean="0"/>
              <a:t>【</a:t>
            </a:r>
            <a:r>
              <a:rPr lang="zh-CN" altLang="en-US" b="1" dirty="0" smtClean="0"/>
              <a:t>例句</a:t>
            </a:r>
            <a:r>
              <a:rPr lang="en-US" altLang="zh-CN" b="1" dirty="0" smtClean="0"/>
              <a:t>】</a:t>
            </a:r>
            <a:endParaRPr lang="en-US" altLang="zh-CN" b="1" dirty="0" smtClean="0"/>
          </a:p>
          <a:p>
            <a:pPr>
              <a:buNone/>
            </a:pPr>
            <a:r>
              <a:rPr lang="en-US" altLang="zh-CN" b="1" dirty="0" smtClean="0"/>
              <a:t>1</a:t>
            </a:r>
            <a:r>
              <a:rPr lang="zh-CN" altLang="en-US" b="1" dirty="0" smtClean="0"/>
              <a:t>）跟玻璃心的人相处太累了。</a:t>
            </a:r>
            <a:endParaRPr lang="en-US" altLang="zh-CN" b="1" dirty="0" smtClean="0"/>
          </a:p>
          <a:p>
            <a:pPr>
              <a:buNone/>
            </a:pPr>
            <a:r>
              <a:rPr lang="en-US" altLang="zh-CN" b="1" dirty="0" smtClean="0"/>
              <a:t>2</a:t>
            </a:r>
            <a:r>
              <a:rPr lang="zh-CN" altLang="en-US" b="1" dirty="0" smtClean="0"/>
              <a:t>）</a:t>
            </a:r>
            <a:r>
              <a:rPr lang="zh-CN" altLang="en-US" dirty="0" smtClean="0"/>
              <a:t>我们每个人或多或少都有点</a:t>
            </a:r>
            <a:r>
              <a:rPr lang="zh-CN" altLang="en-US" b="1" dirty="0" smtClean="0"/>
              <a:t>玻璃心</a:t>
            </a:r>
            <a:r>
              <a:rPr lang="zh-CN" altLang="en-US" dirty="0" smtClean="0"/>
              <a:t>，不同的是大多数人是影响一时的心情，而有些人却</a:t>
            </a:r>
            <a:r>
              <a:rPr lang="zh-CN" altLang="en-US" b="1" dirty="0" smtClean="0"/>
              <a:t>钻牛角尖</a:t>
            </a:r>
            <a:r>
              <a:rPr lang="zh-CN" altLang="en-US" dirty="0" smtClean="0"/>
              <a:t>里出不来。</a:t>
            </a:r>
            <a:endParaRPr lang="en-US" altLang="zh-CN" dirty="0" smtClean="0"/>
          </a:p>
          <a:p>
            <a:pPr>
              <a:buNone/>
            </a:pPr>
            <a:endParaRPr lang="en-US" altLang="zh-CN" sz="4000" b="1" dirty="0" smtClean="0"/>
          </a:p>
          <a:p>
            <a:pPr>
              <a:buNone/>
            </a:pPr>
            <a:endParaRPr lang="zh-CN" altLang="en-US" sz="4000" b="1" dirty="0" smtClean="0"/>
          </a:p>
        </p:txBody>
      </p:sp>
      <p:pic>
        <p:nvPicPr>
          <p:cNvPr id="4" name="图片 3" descr="1.jpg"/>
          <p:cNvPicPr>
            <a:picLocks noChangeAspect="1"/>
          </p:cNvPicPr>
          <p:nvPr/>
        </p:nvPicPr>
        <p:blipFill>
          <a:blip r:embed="rId1" cstate="print"/>
          <a:stretch>
            <a:fillRect/>
          </a:stretch>
        </p:blipFill>
        <p:spPr>
          <a:xfrm>
            <a:off x="5652120" y="0"/>
            <a:ext cx="2880320" cy="1706018"/>
          </a:xfrm>
          <a:prstGeom prst="ellipse">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en-US" altLang="zh-CN" sz="4000" b="1" dirty="0" smtClean="0"/>
              <a:t>4</a:t>
            </a:r>
            <a:r>
              <a:rPr lang="zh-CN" altLang="en-US" sz="4000" b="1" dirty="0" smtClean="0"/>
              <a:t>、男神</a:t>
            </a:r>
            <a:r>
              <a:rPr lang="en-US" altLang="zh-CN" sz="4000" b="1" dirty="0" smtClean="0"/>
              <a:t>---</a:t>
            </a:r>
            <a:r>
              <a:rPr lang="zh-CN" altLang="en-US" sz="4000" b="1" dirty="0" smtClean="0"/>
              <a:t>女神</a:t>
            </a:r>
            <a:endParaRPr lang="en-US" altLang="zh-CN" sz="4000" b="1" dirty="0" smtClean="0"/>
          </a:p>
          <a:p>
            <a:pPr>
              <a:buNone/>
            </a:pPr>
            <a:r>
              <a:rPr lang="en-US" altLang="zh-CN" b="1" dirty="0" smtClean="0"/>
              <a:t>【</a:t>
            </a:r>
            <a:r>
              <a:rPr lang="zh-CN" altLang="en-US" b="1" dirty="0" smtClean="0"/>
              <a:t>意思</a:t>
            </a:r>
            <a:r>
              <a:rPr lang="en-US" altLang="zh-CN" b="1" dirty="0" smtClean="0"/>
              <a:t>】 </a:t>
            </a:r>
            <a:r>
              <a:rPr lang="zh-CN" altLang="en-US" dirty="0" smtClean="0"/>
              <a:t>：人们对某些优秀男性（女性）或者偶像的尊称。（多数指颜值高的）</a:t>
            </a:r>
            <a:endParaRPr lang="en-US" altLang="zh-CN" dirty="0" smtClean="0"/>
          </a:p>
          <a:p>
            <a:pPr>
              <a:buNone/>
            </a:pPr>
            <a:r>
              <a:rPr lang="en-US" altLang="zh-CN" b="1" dirty="0" smtClean="0"/>
              <a:t>【</a:t>
            </a:r>
            <a:r>
              <a:rPr lang="zh-CN" altLang="en-US" b="1" dirty="0" smtClean="0"/>
              <a:t>例句</a:t>
            </a:r>
            <a:r>
              <a:rPr lang="en-US" altLang="zh-CN" b="1" dirty="0" smtClean="0"/>
              <a:t>】</a:t>
            </a:r>
            <a:r>
              <a:rPr lang="zh-CN" altLang="en-US" b="1" dirty="0" smtClean="0"/>
              <a:t>：</a:t>
            </a:r>
            <a:endParaRPr lang="en-US" altLang="zh-CN" dirty="0" smtClean="0"/>
          </a:p>
          <a:p>
            <a:pPr>
              <a:buNone/>
            </a:pPr>
            <a:r>
              <a:rPr lang="en-US" altLang="zh-CN" dirty="0" smtClean="0"/>
              <a:t>1</a:t>
            </a:r>
            <a:r>
              <a:rPr lang="zh-CN" altLang="en-US" dirty="0" smtClean="0"/>
              <a:t>）</a:t>
            </a:r>
            <a:r>
              <a:rPr lang="en-US" altLang="zh-CN" dirty="0" smtClean="0"/>
              <a:t>……</a:t>
            </a:r>
            <a:r>
              <a:rPr lang="zh-CN" altLang="en-US" dirty="0" smtClean="0"/>
              <a:t>是我的女神。</a:t>
            </a:r>
            <a:endParaRPr lang="en-US" altLang="zh-CN" dirty="0" smtClean="0"/>
          </a:p>
          <a:p>
            <a:pPr>
              <a:buNone/>
            </a:pPr>
            <a:r>
              <a:rPr lang="en-US" altLang="zh-CN" dirty="0" smtClean="0"/>
              <a:t>2</a:t>
            </a:r>
            <a:r>
              <a:rPr lang="zh-CN" altLang="en-US" dirty="0" smtClean="0"/>
              <a:t>）你的男神来了。</a:t>
            </a:r>
            <a:endParaRPr lang="en-US" altLang="zh-CN" dirty="0" smtClean="0"/>
          </a:p>
          <a:p>
            <a:pPr>
              <a:buNone/>
            </a:pP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p:txBody>
          <a:bodyPr>
            <a:noAutofit/>
          </a:bodyPr>
          <a:lstStyle/>
          <a:p>
            <a:r>
              <a:rPr lang="zh-CN" altLang="en-US" sz="3600" dirty="0" smtClean="0"/>
              <a:t>男神</a:t>
            </a:r>
            <a:endParaRPr lang="zh-CN" altLang="en-US" sz="3600" dirty="0"/>
          </a:p>
        </p:txBody>
      </p:sp>
      <p:sp>
        <p:nvSpPr>
          <p:cNvPr id="10" name="文本占位符 9"/>
          <p:cNvSpPr>
            <a:spLocks noGrp="1"/>
          </p:cNvSpPr>
          <p:nvPr>
            <p:ph type="body" sz="quarter" idx="3"/>
          </p:nvPr>
        </p:nvSpPr>
        <p:spPr/>
        <p:txBody>
          <a:bodyPr>
            <a:noAutofit/>
          </a:bodyPr>
          <a:lstStyle/>
          <a:p>
            <a:r>
              <a:rPr lang="zh-CN" altLang="en-US" sz="3600" dirty="0" smtClean="0"/>
              <a:t>女神</a:t>
            </a:r>
            <a:endParaRPr lang="zh-CN" altLang="en-US" sz="3600" dirty="0"/>
          </a:p>
        </p:txBody>
      </p:sp>
      <p:pic>
        <p:nvPicPr>
          <p:cNvPr id="13" name="内容占位符 12" descr="女神.jpg"/>
          <p:cNvPicPr>
            <a:picLocks noGrp="1" noChangeAspect="1"/>
          </p:cNvPicPr>
          <p:nvPr>
            <p:ph sz="quarter" idx="4"/>
            <p:custDataLst>
              <p:tags r:id="rId1"/>
            </p:custDataLst>
          </p:nvPr>
        </p:nvPicPr>
        <p:blipFill>
          <a:blip r:embed="rId2" cstate="print"/>
          <a:stretch>
            <a:fillRect/>
          </a:stretch>
        </p:blipFill>
        <p:spPr>
          <a:xfrm>
            <a:off x="4831080" y="2281555"/>
            <a:ext cx="3780155" cy="3667760"/>
          </a:xfrm>
          <a:prstGeom prst="roundRect">
            <a:avLst/>
          </a:prstGeom>
        </p:spPr>
      </p:pic>
      <p:pic>
        <p:nvPicPr>
          <p:cNvPr id="3" name="内容占位符 2" descr="src=http _img.mp.itc.cn_upload_20160324_8fde39ab15bc4188b83c294c238663db_th.png&amp;refer=http _img.mp.itc.cn&amp;app=2002&amp;size=f9999,10000&amp;q=a80&amp;n=0&amp;g=0n&amp;fmt=jpeg"/>
          <p:cNvPicPr>
            <a:picLocks noChangeAspect="1"/>
          </p:cNvPicPr>
          <p:nvPr>
            <p:ph sz="half" idx="2"/>
            <p:custDataLst>
              <p:tags r:id="rId3"/>
            </p:custDataLst>
          </p:nvPr>
        </p:nvPicPr>
        <p:blipFill>
          <a:blip r:embed="rId4"/>
          <a:stretch>
            <a:fillRect/>
          </a:stretch>
        </p:blipFill>
        <p:spPr>
          <a:xfrm>
            <a:off x="457200" y="2251075"/>
            <a:ext cx="4040505" cy="3681730"/>
          </a:xfrm>
          <a:prstGeom prst="round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sz="4000" b="1" dirty="0" smtClean="0"/>
              <a:t>5</a:t>
            </a:r>
            <a:r>
              <a:rPr lang="zh-CN" altLang="en-US" sz="4000" b="1" dirty="0" smtClean="0"/>
              <a:t>、屌（</a:t>
            </a:r>
            <a:r>
              <a:rPr lang="en-US" altLang="zh-CN" sz="4000" b="1" dirty="0" err="1" smtClean="0"/>
              <a:t>di</a:t>
            </a:r>
            <a:r>
              <a:rPr lang="en-US" altLang="zh-CN" sz="4000" b="1" dirty="0" smtClean="0"/>
              <a:t> ǎ o)</a:t>
            </a:r>
            <a:r>
              <a:rPr lang="zh-CN" altLang="en-US" sz="4000" b="1" dirty="0" smtClean="0"/>
              <a:t>丝</a:t>
            </a:r>
            <a:endParaRPr lang="en-US" altLang="zh-CN" sz="4000" b="1" dirty="0" smtClean="0"/>
          </a:p>
          <a:p>
            <a:pPr>
              <a:buNone/>
            </a:pPr>
            <a:r>
              <a:rPr lang="en-US" altLang="zh-CN" sz="4000" b="1" dirty="0" smtClean="0"/>
              <a:t>【</a:t>
            </a:r>
            <a:r>
              <a:rPr lang="zh-CN" altLang="en-US" sz="4000" b="1" dirty="0" smtClean="0"/>
              <a:t>意思</a:t>
            </a:r>
            <a:r>
              <a:rPr lang="en-US" altLang="zh-CN" sz="4000" b="1" dirty="0" smtClean="0"/>
              <a:t>】</a:t>
            </a:r>
            <a:r>
              <a:rPr lang="zh-CN" altLang="en-US" sz="4000" dirty="0" smtClean="0"/>
              <a:t>普通的人。表示讽刺的意味。多用于自嘲，或者熟人之间互侃或者互贬。</a:t>
            </a:r>
            <a:endParaRPr lang="en-US" altLang="zh-CN" sz="4000" b="1" dirty="0" smtClean="0"/>
          </a:p>
          <a:p>
            <a:pPr>
              <a:buNone/>
            </a:pPr>
            <a:r>
              <a:rPr lang="zh-CN" altLang="en-US" b="1" dirty="0" smtClean="0"/>
              <a:t>反义词</a:t>
            </a:r>
            <a:r>
              <a:rPr lang="zh-CN" altLang="en-US" sz="4000" b="1" dirty="0" smtClean="0"/>
              <a:t>：土豪、高富帅、 白富美</a:t>
            </a:r>
            <a:endParaRPr lang="zh-CN" altLang="en-US" sz="4000" b="1" dirty="0" smtClean="0"/>
          </a:p>
          <a:p>
            <a:pPr>
              <a:buNone/>
            </a:pPr>
            <a:endParaRPr lang="en-US" altLang="zh-CN" sz="4000" b="1" dirty="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098" name="Picture 2" descr="C:\Users\lenovo\Pictures\屌丝.jpg"/>
          <p:cNvPicPr>
            <a:picLocks noGrp="1" noChangeAspect="1" noChangeArrowheads="1"/>
          </p:cNvPicPr>
          <p:nvPr>
            <p:ph idx="1"/>
          </p:nvPr>
        </p:nvPicPr>
        <p:blipFill>
          <a:blip r:embed="rId1" cstate="print"/>
          <a:srcRect/>
          <a:stretch>
            <a:fillRect/>
          </a:stretch>
        </p:blipFill>
        <p:spPr bwMode="auto">
          <a:xfrm>
            <a:off x="535876" y="476672"/>
            <a:ext cx="8212588" cy="554461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李传义\Documents\还钱.jpg"/>
          <p:cNvPicPr>
            <a:picLocks noChangeAspect="1" noChangeArrowheads="1"/>
          </p:cNvPicPr>
          <p:nvPr>
            <p:custDataLst>
              <p:tags r:id="rId1"/>
            </p:custDataLst>
          </p:nvPr>
        </p:nvPicPr>
        <p:blipFill>
          <a:blip r:embed="rId2" cstate="print"/>
          <a:srcRect/>
          <a:stretch>
            <a:fillRect/>
          </a:stretch>
        </p:blipFill>
        <p:spPr bwMode="auto">
          <a:xfrm>
            <a:off x="4139565" y="2623185"/>
            <a:ext cx="4260215" cy="3308985"/>
          </a:xfrm>
          <a:prstGeom prst="rect">
            <a:avLst/>
          </a:prstGeom>
          <a:noFill/>
        </p:spPr>
      </p:pic>
      <p:pic>
        <p:nvPicPr>
          <p:cNvPr id="4" name="图片 3" descr="src=http _n.sinaimg.cn_sinakd202072s_357_w1009h948_20200702_1782-ivwfwmn6999438.jpg&amp;refer=http _n.sinaimg.cn&amp;app=2002&amp;size=f9999,10000&amp;q=a80&amp;n=0&amp;g=0n&amp;fmt=jpeg"/>
          <p:cNvPicPr>
            <a:picLocks noChangeAspect="1"/>
          </p:cNvPicPr>
          <p:nvPr>
            <p:custDataLst>
              <p:tags r:id="rId3"/>
            </p:custDataLst>
          </p:nvPr>
        </p:nvPicPr>
        <p:blipFill>
          <a:blip r:embed="rId4"/>
          <a:stretch>
            <a:fillRect/>
          </a:stretch>
        </p:blipFill>
        <p:spPr>
          <a:xfrm>
            <a:off x="1475740" y="476250"/>
            <a:ext cx="3947160" cy="37090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dirty="0" smtClean="0"/>
              <a:t>白富美                         高富帅</a:t>
            </a:r>
            <a:endParaRPr lang="zh-CN" altLang="en-US" dirty="0"/>
          </a:p>
        </p:txBody>
      </p:sp>
      <p:sp>
        <p:nvSpPr>
          <p:cNvPr id="5" name="文本占位符 4"/>
          <p:cNvSpPr>
            <a:spLocks noGrp="1"/>
          </p:cNvSpPr>
          <p:nvPr>
            <p:ph type="body" idx="1"/>
          </p:nvPr>
        </p:nvSpPr>
        <p:spPr/>
        <p:txBody>
          <a:bodyPr/>
          <a:lstStyle/>
          <a:p>
            <a:endParaRPr lang="zh-CN" altLang="en-US"/>
          </a:p>
        </p:txBody>
      </p:sp>
      <p:sp>
        <p:nvSpPr>
          <p:cNvPr id="7" name="文本占位符 6"/>
          <p:cNvSpPr>
            <a:spLocks noGrp="1"/>
          </p:cNvSpPr>
          <p:nvPr>
            <p:ph type="body" sz="quarter" idx="3"/>
          </p:nvPr>
        </p:nvSpPr>
        <p:spPr/>
        <p:txBody>
          <a:bodyPr/>
          <a:lstStyle/>
          <a:p>
            <a:endParaRPr lang="zh-CN" altLang="en-US"/>
          </a:p>
        </p:txBody>
      </p:sp>
      <p:pic>
        <p:nvPicPr>
          <p:cNvPr id="3074" name="Picture 2" descr="C:\Users\lenovo\Pictures\白富美.jpg"/>
          <p:cNvPicPr>
            <a:picLocks noGrp="1" noChangeAspect="1" noChangeArrowheads="1"/>
          </p:cNvPicPr>
          <p:nvPr>
            <p:ph sz="half" idx="2"/>
          </p:nvPr>
        </p:nvPicPr>
        <p:blipFill>
          <a:blip r:embed="rId1" cstate="print"/>
          <a:srcRect/>
          <a:stretch>
            <a:fillRect/>
          </a:stretch>
        </p:blipFill>
        <p:spPr bwMode="auto">
          <a:xfrm>
            <a:off x="611560" y="1124744"/>
            <a:ext cx="3456383" cy="5001419"/>
          </a:xfrm>
          <a:prstGeom prst="rect">
            <a:avLst/>
          </a:prstGeom>
          <a:noFill/>
        </p:spPr>
      </p:pic>
      <p:pic>
        <p:nvPicPr>
          <p:cNvPr id="3075" name="Picture 3" descr="C:\Users\lenovo\Pictures\高富帅.jpg"/>
          <p:cNvPicPr>
            <a:picLocks noGrp="1" noChangeAspect="1" noChangeArrowheads="1"/>
          </p:cNvPicPr>
          <p:nvPr>
            <p:ph sz="quarter" idx="4"/>
          </p:nvPr>
        </p:nvPicPr>
        <p:blipFill>
          <a:blip r:embed="rId2" cstate="print"/>
          <a:srcRect/>
          <a:stretch>
            <a:fillRect/>
          </a:stretch>
        </p:blipFill>
        <p:spPr bwMode="auto">
          <a:xfrm>
            <a:off x="4716016" y="1196752"/>
            <a:ext cx="3744416" cy="4929411"/>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12776"/>
            <a:ext cx="8229600" cy="5445224"/>
          </a:xfrm>
        </p:spPr>
        <p:txBody>
          <a:bodyPr>
            <a:normAutofit lnSpcReduction="10000"/>
          </a:bodyPr>
          <a:lstStyle/>
          <a:p>
            <a:pPr marL="0" indent="0">
              <a:buNone/>
            </a:pPr>
            <a:r>
              <a:rPr lang="en-US" altLang="zh-CN" sz="4300" dirty="0" smtClean="0"/>
              <a:t>6</a:t>
            </a:r>
            <a:r>
              <a:rPr lang="zh-CN" altLang="en-US" sz="4300" dirty="0" smtClean="0"/>
              <a:t>、</a:t>
            </a:r>
            <a:r>
              <a:rPr lang="zh-CN" altLang="en-US" sz="4000" b="1" dirty="0" smtClean="0"/>
              <a:t>正能量</a:t>
            </a:r>
            <a:endParaRPr lang="en-US" altLang="zh-CN" sz="4000" b="1" dirty="0" smtClean="0"/>
          </a:p>
          <a:p>
            <a:pPr>
              <a:buNone/>
            </a:pPr>
            <a:r>
              <a:rPr lang="zh-CN" altLang="en-US" dirty="0" smtClean="0"/>
              <a:t> </a:t>
            </a:r>
            <a:r>
              <a:rPr lang="en-US" altLang="zh-CN" b="1" dirty="0" smtClean="0"/>
              <a:t>【</a:t>
            </a:r>
            <a:r>
              <a:rPr lang="zh-CN" altLang="en-US" b="1" dirty="0" smtClean="0"/>
              <a:t>意思</a:t>
            </a:r>
            <a:r>
              <a:rPr lang="en-US" altLang="zh-CN" b="1" dirty="0" smtClean="0"/>
              <a:t>】 </a:t>
            </a:r>
            <a:r>
              <a:rPr lang="zh-CN" altLang="en-US" b="1" dirty="0" smtClean="0"/>
              <a:t>：</a:t>
            </a:r>
            <a:r>
              <a:rPr lang="zh-CN" altLang="en-US" dirty="0" smtClean="0"/>
              <a:t>“正能量”指的是一种健康乐观、积极向上的动力和情感，是社会生活中</a:t>
            </a:r>
            <a:r>
              <a:rPr lang="zh-CN" altLang="en-US" b="1" dirty="0" smtClean="0"/>
              <a:t>积极向上</a:t>
            </a:r>
            <a:r>
              <a:rPr lang="zh-CN" altLang="en-US" dirty="0" smtClean="0"/>
              <a:t>的行为。 </a:t>
            </a:r>
            <a:endParaRPr lang="en-US" altLang="zh-CN" dirty="0" smtClean="0"/>
          </a:p>
          <a:p>
            <a:pPr>
              <a:buNone/>
            </a:pPr>
            <a:r>
              <a:rPr lang="zh-CN" altLang="en-US" dirty="0" smtClean="0"/>
              <a:t>  </a:t>
            </a:r>
            <a:r>
              <a:rPr lang="en-US" altLang="zh-CN" b="1" dirty="0" smtClean="0"/>
              <a:t>【</a:t>
            </a:r>
            <a:r>
              <a:rPr lang="zh-CN" altLang="en-US" b="1" dirty="0" smtClean="0"/>
              <a:t>例句</a:t>
            </a:r>
            <a:r>
              <a:rPr lang="en-US" altLang="zh-CN" b="1" dirty="0" smtClean="0"/>
              <a:t>】</a:t>
            </a:r>
            <a:r>
              <a:rPr lang="zh-CN" altLang="en-US" b="1" dirty="0" smtClean="0"/>
              <a:t>：</a:t>
            </a:r>
            <a:r>
              <a:rPr lang="zh-CN" altLang="en-US" dirty="0" smtClean="0"/>
              <a:t>积极乐观的</a:t>
            </a:r>
            <a:r>
              <a:rPr lang="zh-CN" altLang="en-US" b="1" dirty="0" smtClean="0"/>
              <a:t>正能量</a:t>
            </a:r>
            <a:r>
              <a:rPr lang="zh-CN" altLang="en-US" dirty="0" smtClean="0"/>
              <a:t>句子</a:t>
            </a:r>
            <a:r>
              <a:rPr lang="zh-CN" altLang="en-US" b="1" dirty="0" smtClean="0"/>
              <a:t>：</a:t>
            </a:r>
            <a:endParaRPr lang="zh-CN" altLang="en-US" dirty="0" smtClean="0"/>
          </a:p>
          <a:p>
            <a:pPr>
              <a:buNone/>
            </a:pPr>
            <a:r>
              <a:rPr lang="zh-CN" altLang="en-US" dirty="0" smtClean="0"/>
              <a:t>   </a:t>
            </a:r>
            <a:r>
              <a:rPr lang="en-US" altLang="zh-CN" dirty="0" smtClean="0"/>
              <a:t>1</a:t>
            </a:r>
            <a:r>
              <a:rPr lang="zh-CN" altLang="en-US" dirty="0" smtClean="0"/>
              <a:t>）学会比以前快乐，即使难过，也要微笑着面对。</a:t>
            </a:r>
            <a:endParaRPr lang="zh-CN" altLang="en-US" dirty="0" smtClean="0"/>
          </a:p>
          <a:p>
            <a:pPr>
              <a:buNone/>
            </a:pPr>
            <a:r>
              <a:rPr lang="en-US" altLang="zh-CN" dirty="0" smtClean="0"/>
              <a:t>   2</a:t>
            </a:r>
            <a:r>
              <a:rPr lang="zh-CN" altLang="en-US" dirty="0" smtClean="0"/>
              <a:t>）现在的你也许很痛苦，等过阵子回头看看，你会发现其实那都不算事。</a:t>
            </a:r>
            <a:endParaRPr lang="zh-CN" altLang="en-US" dirty="0" smtClean="0"/>
          </a:p>
          <a:p>
            <a:pPr>
              <a:buNone/>
            </a:pPr>
            <a:r>
              <a:rPr lang="zh-CN" altLang="en-US" dirty="0" smtClean="0"/>
              <a:t>　</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en-US" altLang="zh-CN">
                <a:sym typeface="+mn-ea"/>
              </a:rPr>
              <a:t>3</a:t>
            </a:r>
            <a:r>
              <a:rPr lang="zh-CN" altLang="en-US">
                <a:sym typeface="+mn-ea"/>
              </a:rPr>
              <a:t>）疫情专用正能量：</a:t>
            </a:r>
            <a:endParaRPr lang="zh-CN" altLang="en-US"/>
          </a:p>
          <a:p>
            <a:pPr marL="0" indent="0">
              <a:buNone/>
            </a:pPr>
            <a:r>
              <a:rPr lang="en-US" altLang="zh-CN"/>
              <a:t>  </a:t>
            </a:r>
            <a:r>
              <a:rPr lang="zh-CN" altLang="en-US"/>
              <a:t>没有一个冬天不会过去，没有一个春天不会来临。</a:t>
            </a:r>
            <a:endParaRPr lang="zh-CN" altLang="en-US"/>
          </a:p>
          <a:p>
            <a:endParaRPr lang="zh-CN" altLang="en-US"/>
          </a:p>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00050" y="1396365"/>
            <a:ext cx="8286750" cy="4730115"/>
          </a:xfrm>
        </p:spPr>
        <p:txBody>
          <a:bodyPr>
            <a:normAutofit lnSpcReduction="20000"/>
          </a:bodyPr>
          <a:p>
            <a:pPr marL="0" indent="0">
              <a:buNone/>
            </a:pPr>
            <a:r>
              <a:rPr lang="en-US" altLang="zh-CN" sz="4000" b="1"/>
              <a:t>7</a:t>
            </a:r>
            <a:r>
              <a:rPr lang="zh-CN" altLang="en-US" sz="4000" b="1"/>
              <a:t>、逆行者</a:t>
            </a:r>
            <a:endParaRPr lang="zh-CN" altLang="en-US" sz="4000" b="1"/>
          </a:p>
          <a:p>
            <a:pPr marL="0" indent="0">
              <a:buNone/>
            </a:pPr>
            <a:r>
              <a:rPr lang="en-US" altLang="zh-CN" b="1" dirty="0" smtClean="0">
                <a:sym typeface="+mn-ea"/>
              </a:rPr>
              <a:t>【</a:t>
            </a:r>
            <a:r>
              <a:rPr lang="zh-CN" altLang="en-US" b="1" dirty="0" smtClean="0">
                <a:sym typeface="+mn-ea"/>
              </a:rPr>
              <a:t>意思</a:t>
            </a:r>
            <a:r>
              <a:rPr lang="en-US" altLang="zh-CN" b="1" dirty="0" smtClean="0">
                <a:sym typeface="+mn-ea"/>
              </a:rPr>
              <a:t>】</a:t>
            </a:r>
            <a:r>
              <a:rPr lang="zh-CN" altLang="en-US"/>
              <a:t>这里</a:t>
            </a:r>
            <a:r>
              <a:rPr lang="zh-CN" altLang="en-US"/>
              <a:t>是褒义词，用于指代那些在新冠疫情阻击战中不顾个人安危去挽救他人生命的人。2020年，新冠肺炎疫情肆虐，以医务工作者、疾控工作人员等为代表，各行各业涌现出了大量挺身而出的集体和个人。在抗击新冠病毒中表现出来的巨大的勇气与无私的担当，让他们获得最美“逆行者”的称号。</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src=http _www.xuexili.com_uploads_allimg_2004_3-2004201I1441U.jpg&amp;refer=http _www.xuexili.com&amp;app=2002&amp;size=f9999,10000&amp;q=a80&amp;n=0&amp;g=0n&amp;fmt=jpeg"/>
          <p:cNvPicPr>
            <a:picLocks noChangeAspect="1"/>
          </p:cNvPicPr>
          <p:nvPr>
            <p:ph idx="1"/>
          </p:nvPr>
        </p:nvPicPr>
        <p:blipFill>
          <a:blip r:embed="rId1"/>
          <a:stretch>
            <a:fillRect/>
          </a:stretch>
        </p:blipFill>
        <p:spPr>
          <a:xfrm>
            <a:off x="1619885" y="1556385"/>
            <a:ext cx="5670550" cy="352488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39750" y="1196340"/>
            <a:ext cx="8229600" cy="4525963"/>
          </a:xfrm>
        </p:spPr>
        <p:txBody>
          <a:bodyPr/>
          <a:p>
            <a:pPr marL="0" indent="0">
              <a:buNone/>
            </a:pPr>
            <a:r>
              <a:rPr lang="en-US" altLang="zh-CN" b="1"/>
              <a:t>8</a:t>
            </a:r>
            <a:r>
              <a:rPr lang="zh-CN" altLang="en-US" b="1"/>
              <a:t>、干饭人：</a:t>
            </a:r>
            <a:endParaRPr lang="zh-CN" altLang="en-US" b="1"/>
          </a:p>
          <a:p>
            <a:pPr marL="0" indent="0">
              <a:buNone/>
            </a:pPr>
            <a:r>
              <a:rPr lang="en-US" altLang="zh-CN" b="1" dirty="0" smtClean="0">
                <a:sym typeface="+mn-ea"/>
              </a:rPr>
              <a:t>【</a:t>
            </a:r>
            <a:r>
              <a:rPr lang="zh-CN" altLang="en-US" b="1" dirty="0" smtClean="0">
                <a:sym typeface="+mn-ea"/>
              </a:rPr>
              <a:t>意思</a:t>
            </a:r>
            <a:r>
              <a:rPr lang="en-US" altLang="zh-CN" b="1" dirty="0" smtClean="0">
                <a:sym typeface="+mn-ea"/>
              </a:rPr>
              <a:t>】</a:t>
            </a:r>
            <a:r>
              <a:rPr lang="zh-CN" altLang="en-US"/>
              <a:t>（造词法来源于工具人、打工人一类的网络流行语），指吃饭的时候非常积极的人。</a:t>
            </a:r>
            <a:endParaRPr lang="zh-CN" altLang="en-US"/>
          </a:p>
          <a:p>
            <a:pPr marL="0" indent="0">
              <a:buNone/>
            </a:pPr>
            <a:endParaRPr lang="zh-CN" altLang="en-US"/>
          </a:p>
          <a:p>
            <a:pPr marL="0" indent="0">
              <a:buNone/>
            </a:pPr>
            <a:endParaRPr lang="zh-CN" altLang="en-US"/>
          </a:p>
        </p:txBody>
      </p:sp>
      <p:pic>
        <p:nvPicPr>
          <p:cNvPr id="2" name="图片 1" descr="src=http _pic.heluo.cc_portal_202102_03_214033jimn79976r6ub7lu.jpg&amp;refer=http _pic.heluo.cc&amp;app=2002&amp;size=f9999,10000&amp;q=a80&amp;n=0&amp;g=0n&amp;fmt=jpeg"/>
          <p:cNvPicPr>
            <a:picLocks noChangeAspect="1"/>
          </p:cNvPicPr>
          <p:nvPr/>
        </p:nvPicPr>
        <p:blipFill>
          <a:blip r:embed="rId1"/>
          <a:stretch>
            <a:fillRect/>
          </a:stretch>
        </p:blipFill>
        <p:spPr>
          <a:xfrm>
            <a:off x="4646930" y="3072130"/>
            <a:ext cx="2902585" cy="290258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52736"/>
            <a:ext cx="8229600" cy="5472608"/>
          </a:xfrm>
        </p:spPr>
        <p:txBody>
          <a:bodyPr>
            <a:normAutofit/>
          </a:bodyPr>
          <a:lstStyle/>
          <a:p>
            <a:pPr>
              <a:buNone/>
            </a:pPr>
            <a:r>
              <a:rPr lang="en-US" altLang="zh-CN" sz="4000" b="1" dirty="0" smtClean="0"/>
              <a:t>9</a:t>
            </a:r>
            <a:r>
              <a:rPr lang="zh-CN" altLang="en-US" sz="4000" b="1" dirty="0" smtClean="0"/>
              <a:t>、</a:t>
            </a:r>
            <a:r>
              <a:rPr lang="zh-CN" altLang="en-US" sz="4000" b="1" dirty="0" smtClean="0">
                <a:solidFill>
                  <a:srgbClr val="FF0000"/>
                </a:solidFill>
              </a:rPr>
              <a:t>学霸</a:t>
            </a:r>
            <a:endParaRPr lang="en-US" altLang="zh-CN" sz="4000" b="1" dirty="0" smtClean="0">
              <a:solidFill>
                <a:srgbClr val="FF0000"/>
              </a:solidFill>
            </a:endParaRPr>
          </a:p>
          <a:p>
            <a:pPr>
              <a:buNone/>
            </a:pPr>
            <a:r>
              <a:rPr lang="en-US" altLang="zh-CN" b="1" dirty="0" smtClean="0"/>
              <a:t>【</a:t>
            </a:r>
            <a:r>
              <a:rPr lang="zh-CN" altLang="en-US" b="1" dirty="0" smtClean="0"/>
              <a:t>意思</a:t>
            </a:r>
            <a:r>
              <a:rPr lang="en-US" altLang="zh-CN" b="1" dirty="0" smtClean="0"/>
              <a:t>】 </a:t>
            </a:r>
            <a:r>
              <a:rPr lang="zh-CN" altLang="en-US" dirty="0" smtClean="0"/>
              <a:t>：那些特别擅长学习、考试分数很高的学生，是褒义词。</a:t>
            </a:r>
            <a:endParaRPr lang="en-US" altLang="zh-CN" dirty="0" smtClean="0"/>
          </a:p>
          <a:p>
            <a:pPr>
              <a:buNone/>
            </a:pPr>
            <a:r>
              <a:rPr lang="en-US" altLang="zh-CN" sz="4000" dirty="0" smtClean="0"/>
              <a:t> </a:t>
            </a:r>
            <a:r>
              <a:rPr lang="en-US" altLang="zh-CN" sz="4000" dirty="0" smtClean="0"/>
              <a:t>     </a:t>
            </a:r>
            <a:r>
              <a:rPr lang="zh-CN" altLang="en-US" sz="4000" b="1" dirty="0" smtClean="0"/>
              <a:t>学</a:t>
            </a:r>
            <a:r>
              <a:rPr lang="zh-CN" altLang="en-US" sz="4000" b="1" dirty="0" smtClean="0"/>
              <a:t>渣</a:t>
            </a:r>
            <a:endParaRPr lang="en-US" altLang="zh-CN" sz="4000" b="1" dirty="0" smtClean="0"/>
          </a:p>
          <a:p>
            <a:pPr>
              <a:buNone/>
            </a:pPr>
            <a:r>
              <a:rPr lang="en-US" altLang="zh-CN" b="1" dirty="0" smtClean="0"/>
              <a:t>【</a:t>
            </a:r>
            <a:r>
              <a:rPr lang="zh-CN" altLang="en-US" b="1" dirty="0" smtClean="0"/>
              <a:t>意思</a:t>
            </a:r>
            <a:r>
              <a:rPr lang="en-US" altLang="zh-CN" b="1" dirty="0" smtClean="0"/>
              <a:t>】 </a:t>
            </a:r>
            <a:r>
              <a:rPr lang="zh-CN" altLang="en-US" dirty="0" smtClean="0"/>
              <a:t>：指那些平时不努力学习，快临近期末时才开始突击、</a:t>
            </a:r>
            <a:r>
              <a:rPr lang="zh-CN" altLang="en-US" b="1" dirty="0" smtClean="0"/>
              <a:t>临时抱佛脚</a:t>
            </a:r>
            <a:r>
              <a:rPr lang="zh-CN" altLang="en-US" dirty="0" smtClean="0"/>
              <a:t>的学生群体。一般不带有贬义，与学霸相对，是学习不理想的学生对自己的一种自嘲。</a:t>
            </a:r>
            <a:endParaRPr lang="en-US" altLang="zh-CN" dirty="0" smtClean="0"/>
          </a:p>
          <a:p>
            <a:pPr>
              <a:buNone/>
            </a:pPr>
            <a:endParaRPr lang="zh-CN" altLang="en-US" sz="4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descr="W020131022491421771877"/>
          <p:cNvPicPr>
            <a:picLocks noChangeAspect="1"/>
          </p:cNvPicPr>
          <p:nvPr>
            <p:ph idx="1"/>
          </p:nvPr>
        </p:nvPicPr>
        <p:blipFill>
          <a:blip r:embed="rId1">
            <a:clrChange>
              <a:clrFrom>
                <a:srgbClr val="FFFFFF">
                  <a:alpha val="100000"/>
                </a:srgbClr>
              </a:clrFrom>
              <a:clrTo>
                <a:srgbClr val="FFFFFF">
                  <a:alpha val="100000"/>
                  <a:alpha val="0"/>
                </a:srgbClr>
              </a:clrTo>
            </a:clrChange>
          </a:blip>
          <a:stretch>
            <a:fillRect/>
          </a:stretch>
        </p:blipFill>
        <p:spPr>
          <a:xfrm>
            <a:off x="688975" y="647700"/>
            <a:ext cx="4438015" cy="5678805"/>
          </a:xfrm>
          <a:prstGeom prst="rect">
            <a:avLst/>
          </a:prstGeom>
        </p:spPr>
      </p:pic>
      <p:pic>
        <p:nvPicPr>
          <p:cNvPr id="5" name="图片 4" descr="R-C.b99639668917e981c97e1dda51593855"/>
          <p:cNvPicPr>
            <a:picLocks noChangeAspect="1"/>
          </p:cNvPicPr>
          <p:nvPr/>
        </p:nvPicPr>
        <p:blipFill>
          <a:blip r:embed="rId2"/>
          <a:stretch>
            <a:fillRect/>
          </a:stretch>
        </p:blipFill>
        <p:spPr>
          <a:xfrm>
            <a:off x="5434965" y="1555750"/>
            <a:ext cx="3350895" cy="33508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1417955"/>
            <a:ext cx="8229600" cy="4525963"/>
          </a:xfrm>
        </p:spPr>
        <p:txBody>
          <a:bodyPr>
            <a:normAutofit fontScale="90000" lnSpcReduction="10000"/>
          </a:bodyPr>
          <a:p>
            <a:pPr marL="0" indent="0">
              <a:buNone/>
            </a:pPr>
            <a:r>
              <a:rPr lang="en-US" altLang="zh-CN" sz="4445" b="1"/>
              <a:t>10</a:t>
            </a:r>
            <a:r>
              <a:rPr lang="zh-CN" altLang="en-US" sz="4445" b="1"/>
              <a:t>、奇葩</a:t>
            </a:r>
            <a:r>
              <a:rPr lang="en-US" altLang="zh-CN" sz="4445" b="1" dirty="0" smtClean="0">
                <a:sym typeface="+mn-ea"/>
              </a:rPr>
              <a:t>pā</a:t>
            </a:r>
            <a:endParaRPr lang="zh-CN" altLang="en-US" sz="4445" b="1"/>
          </a:p>
          <a:p>
            <a:pPr marL="0" indent="0">
              <a:buNone/>
            </a:pPr>
            <a:r>
              <a:rPr lang="en-US" altLang="zh-CN" sz="4000" b="1" dirty="0" smtClean="0">
                <a:sym typeface="+mn-ea"/>
              </a:rPr>
              <a:t>【</a:t>
            </a:r>
            <a:r>
              <a:rPr lang="zh-CN" altLang="en-US" sz="4000" b="1" dirty="0" smtClean="0">
                <a:sym typeface="+mn-ea"/>
              </a:rPr>
              <a:t>意思</a:t>
            </a:r>
            <a:r>
              <a:rPr lang="en-US" altLang="zh-CN" sz="4000" b="1" dirty="0" smtClean="0">
                <a:sym typeface="+mn-ea"/>
              </a:rPr>
              <a:t>】</a:t>
            </a:r>
            <a:r>
              <a:rPr lang="en-US" altLang="zh-CN" sz="4000" dirty="0" smtClean="0">
                <a:sym typeface="+mn-ea"/>
              </a:rPr>
              <a:t>原指奇特而美丽的花朵，常用来比喻不同寻常的优秀文艺作品或非常出众的人物。比喻某人（或某事物）不落世俗，个性十足。</a:t>
            </a:r>
            <a:endParaRPr lang="en-US" altLang="zh-CN" sz="4000" b="1" dirty="0" smtClean="0">
              <a:sym typeface="+mn-ea"/>
            </a:endParaRPr>
          </a:p>
          <a:p>
            <a:pPr marL="0" indent="0">
              <a:buNone/>
            </a:pPr>
            <a:r>
              <a:rPr lang="zh-CN" altLang="en-US" sz="4000" b="1"/>
              <a:t>（该词更多带有调侃，网络上多指一些正常人行为和思维以外的，让人难以想象的奇怪的人</a:t>
            </a:r>
            <a:r>
              <a:rPr lang="zh-CN" altLang="en-US" sz="4000" b="1"/>
              <a:t>。）</a:t>
            </a:r>
            <a:endParaRPr lang="zh-CN" altLang="en-US" sz="4000"/>
          </a:p>
          <a:p>
            <a:pPr marL="0" indent="0">
              <a:buNone/>
            </a:pPr>
            <a:endParaRPr lang="zh-CN" altLang="en-US" sz="4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3591560" y="2282825"/>
            <a:ext cx="2545715" cy="3524885"/>
          </a:xfrm>
          <a:prstGeom prst="rect">
            <a:avLst/>
          </a:prstGeom>
        </p:spPr>
      </p:pic>
      <p:sp>
        <p:nvSpPr>
          <p:cNvPr id="5" name="文本框 4"/>
          <p:cNvSpPr txBox="1"/>
          <p:nvPr/>
        </p:nvSpPr>
        <p:spPr>
          <a:xfrm>
            <a:off x="934085" y="1376680"/>
            <a:ext cx="7752080" cy="645160"/>
          </a:xfrm>
          <a:prstGeom prst="rect">
            <a:avLst/>
          </a:prstGeom>
          <a:noFill/>
        </p:spPr>
        <p:txBody>
          <a:bodyPr wrap="square" rtlCol="0">
            <a:spAutoFit/>
          </a:bodyPr>
          <a:p>
            <a:r>
              <a:rPr lang="zh-CN" altLang="en-US" sz="3600"/>
              <a:t>近些</a:t>
            </a:r>
            <a:r>
              <a:rPr lang="zh-CN" altLang="en-US" sz="3600"/>
              <a:t>年</a:t>
            </a:r>
            <a:r>
              <a:rPr lang="zh-CN" altLang="en-US" sz="3600"/>
              <a:t>很火的综艺节目《奇葩说》</a:t>
            </a:r>
            <a:endParaRPr lang="zh-CN" altLang="en-US"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00042"/>
            <a:ext cx="8229600" cy="1143008"/>
          </a:xfrm>
        </p:spPr>
        <p:txBody>
          <a:bodyPr>
            <a:normAutofit fontScale="90000"/>
          </a:bodyPr>
          <a:lstStyle/>
          <a:p>
            <a:br>
              <a:rPr lang="en-US" altLang="zh-CN" dirty="0" smtClean="0"/>
            </a:br>
            <a:r>
              <a:rPr lang="en-US" altLang="zh-CN" b="1" dirty="0" smtClean="0"/>
              <a:t>《</a:t>
            </a:r>
            <a:r>
              <a:rPr lang="zh-CN" altLang="en-US" b="1" dirty="0" smtClean="0"/>
              <a:t>某音乐学院老师</a:t>
            </a:r>
            <a:r>
              <a:rPr lang="en-US" altLang="zh-CN" b="1" dirty="0" smtClean="0"/>
              <a:t>4000</a:t>
            </a:r>
            <a:r>
              <a:rPr lang="zh-CN" altLang="en-US" b="1" dirty="0" smtClean="0"/>
              <a:t>字网文发飙吐槽学生劣迹</a:t>
            </a:r>
            <a:r>
              <a:rPr lang="en-US" altLang="zh-CN" b="1" dirty="0" smtClean="0"/>
              <a:t>》</a:t>
            </a:r>
            <a:br>
              <a:rPr lang="zh-CN" altLang="en-US" dirty="0" smtClean="0"/>
            </a:br>
            <a:endParaRPr lang="zh-CN" altLang="en-US" dirty="0"/>
          </a:p>
        </p:txBody>
      </p:sp>
      <p:sp>
        <p:nvSpPr>
          <p:cNvPr id="3" name="内容占位符 2"/>
          <p:cNvSpPr>
            <a:spLocks noGrp="1"/>
          </p:cNvSpPr>
          <p:nvPr>
            <p:ph idx="1"/>
          </p:nvPr>
        </p:nvSpPr>
        <p:spPr>
          <a:xfrm>
            <a:off x="457200" y="1600200"/>
            <a:ext cx="8229600" cy="4709120"/>
          </a:xfrm>
        </p:spPr>
        <p:txBody>
          <a:bodyPr>
            <a:normAutofit/>
          </a:bodyPr>
          <a:lstStyle/>
          <a:p>
            <a:endParaRPr lang="en-US" altLang="zh-CN" dirty="0" smtClean="0"/>
          </a:p>
          <a:p>
            <a:r>
              <a:rPr lang="en-US" altLang="zh-CN" dirty="0" smtClean="0"/>
              <a:t>“</a:t>
            </a:r>
            <a:r>
              <a:rPr lang="zh-CN" altLang="en-US" dirty="0" smtClean="0"/>
              <a:t>知道我为什么坚决反对校园民主吗？看看你们，什么理由都可以迟到、早退、旷课而且说得理直气壮，上课睡觉都是好的，可恶的是课堂上聊天、打电话、看电影、打牌，老老实实喝袋牛奶都是好人，可恶的是吃汉堡、炸鸡、麻辣烫。最可恶的就是吃包子尤其是韭菜馅包子。</a:t>
            </a:r>
            <a:r>
              <a:rPr lang="en-US" altLang="zh-CN" dirty="0" smtClean="0"/>
              <a:t>”</a:t>
            </a:r>
            <a:endParaRPr lang="zh-CN" altLang="en-US" dirty="0" smtClean="0"/>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sz="4000" b="1" dirty="0" smtClean="0"/>
              <a:t>11</a:t>
            </a:r>
            <a:r>
              <a:rPr lang="zh-CN" altLang="en-US" sz="4000" b="1" dirty="0" smtClean="0"/>
              <a:t>、</a:t>
            </a:r>
            <a:r>
              <a:rPr lang="zh-CN" altLang="en-US" sz="4000" b="1" dirty="0" smtClean="0"/>
              <a:t>校花  </a:t>
            </a:r>
            <a:r>
              <a:rPr lang="en-US" altLang="zh-CN" sz="4000" b="1" dirty="0" smtClean="0"/>
              <a:t>-----</a:t>
            </a:r>
            <a:r>
              <a:rPr lang="zh-CN" altLang="en-US" sz="4000" b="1" dirty="0" smtClean="0"/>
              <a:t>女生</a:t>
            </a:r>
            <a:endParaRPr lang="en-US" altLang="zh-CN" sz="4000" b="1" dirty="0" smtClean="0"/>
          </a:p>
          <a:p>
            <a:pPr>
              <a:buNone/>
            </a:pPr>
            <a:r>
              <a:rPr lang="en-US" altLang="zh-CN" sz="4000" b="1" dirty="0" smtClean="0"/>
              <a:t>【</a:t>
            </a:r>
            <a:r>
              <a:rPr lang="zh-CN" altLang="en-US" sz="4000" b="1" dirty="0" smtClean="0"/>
              <a:t>意思</a:t>
            </a:r>
            <a:r>
              <a:rPr lang="en-US" altLang="zh-CN" sz="4000" b="1" dirty="0" smtClean="0"/>
              <a:t>】 </a:t>
            </a:r>
            <a:r>
              <a:rPr lang="zh-CN" altLang="en-US" b="1" dirty="0" smtClean="0"/>
              <a:t>：</a:t>
            </a:r>
            <a:r>
              <a:rPr lang="zh-CN" altLang="en-US" dirty="0" smtClean="0"/>
              <a:t>是指一个学校中最美的女学生</a:t>
            </a:r>
            <a:endParaRPr lang="en-US" altLang="zh-CN" b="1" dirty="0" smtClean="0"/>
          </a:p>
          <a:p>
            <a:pPr>
              <a:buNone/>
            </a:pPr>
            <a:r>
              <a:rPr lang="en-US" altLang="zh-CN" sz="4000" b="1" dirty="0" smtClean="0"/>
              <a:t>  </a:t>
            </a:r>
            <a:r>
              <a:rPr lang="zh-CN" altLang="en-US" sz="4000" b="1" dirty="0" smtClean="0"/>
              <a:t>（校草）</a:t>
            </a:r>
            <a:r>
              <a:rPr lang="en-US" altLang="zh-CN" sz="4000" b="1" dirty="0" smtClean="0"/>
              <a:t>---</a:t>
            </a:r>
            <a:r>
              <a:rPr lang="zh-CN" altLang="en-US" sz="4000" b="1" dirty="0" smtClean="0"/>
              <a:t>男生</a:t>
            </a:r>
            <a:endParaRPr lang="en-US" altLang="zh-CN" sz="4000" b="1" dirty="0" smtClean="0"/>
          </a:p>
          <a:p>
            <a:pPr>
              <a:buNone/>
            </a:pPr>
            <a:r>
              <a:rPr lang="zh-CN" altLang="en-US" dirty="0" smtClean="0"/>
              <a:t> </a:t>
            </a:r>
            <a:r>
              <a:rPr lang="en-US" altLang="zh-CN" b="1" dirty="0" smtClean="0"/>
              <a:t>【</a:t>
            </a:r>
            <a:r>
              <a:rPr lang="zh-CN" altLang="en-US" b="1" dirty="0" smtClean="0"/>
              <a:t>意思</a:t>
            </a:r>
            <a:r>
              <a:rPr lang="en-US" altLang="zh-CN" b="1" dirty="0" smtClean="0"/>
              <a:t>】 </a:t>
            </a:r>
            <a:r>
              <a:rPr lang="zh-CN" altLang="en-US" b="1" dirty="0" smtClean="0"/>
              <a:t>：</a:t>
            </a:r>
            <a:r>
              <a:rPr lang="zh-CN" altLang="en-US" dirty="0" smtClean="0"/>
              <a:t>就是指学校里大家公认的最帅的男生。</a:t>
            </a:r>
            <a:endParaRPr lang="en-US" altLang="zh-CN" dirty="0" smtClean="0"/>
          </a:p>
          <a:p>
            <a:endParaRPr lang="zh-CN" altLang="en-US" sz="4000" b="1"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fontScale="92500" lnSpcReduction="20000"/>
          </a:bodyPr>
          <a:lstStyle/>
          <a:p>
            <a:pPr>
              <a:buNone/>
            </a:pPr>
            <a:r>
              <a:rPr lang="en-US" altLang="zh-CN" sz="4325" b="1" dirty="0" smtClean="0"/>
              <a:t>12</a:t>
            </a:r>
            <a:r>
              <a:rPr lang="zh-CN" altLang="en-US" sz="4325" b="1" dirty="0" smtClean="0"/>
              <a:t>、</a:t>
            </a:r>
            <a:r>
              <a:rPr lang="zh-CN" altLang="en-US" sz="4325" b="1" dirty="0" smtClean="0"/>
              <a:t>暖男</a:t>
            </a:r>
            <a:endParaRPr lang="en-US" altLang="zh-CN" sz="4325" b="1" dirty="0" smtClean="0"/>
          </a:p>
          <a:p>
            <a:pPr>
              <a:buNone/>
            </a:pPr>
            <a:r>
              <a:rPr lang="en-US" altLang="zh-CN" b="1" dirty="0" smtClean="0"/>
              <a:t>【</a:t>
            </a:r>
            <a:r>
              <a:rPr lang="zh-CN" altLang="en-US" b="1" dirty="0" smtClean="0"/>
              <a:t>意思</a:t>
            </a:r>
            <a:r>
              <a:rPr lang="en-US" altLang="zh-CN" b="1" dirty="0" smtClean="0"/>
              <a:t>】 </a:t>
            </a:r>
            <a:r>
              <a:rPr lang="zh-CN" altLang="en-US" b="1" dirty="0" smtClean="0"/>
              <a:t>：</a:t>
            </a:r>
            <a:r>
              <a:rPr lang="zh-CN" altLang="en-US" dirty="0" smtClean="0"/>
              <a:t>是指像煦日阳光那样，能给人温暖感觉的男子。他们通常细致体贴、能顾家、会做饭，更重要的是能很好地理解和体恤别人的情感，长相多属干净清秀的类型</a:t>
            </a:r>
            <a:r>
              <a:rPr lang="zh-CN" altLang="en-US" dirty="0" smtClean="0"/>
              <a:t>。</a:t>
            </a:r>
            <a:endParaRPr lang="en-US" altLang="zh-CN" dirty="0" smtClean="0"/>
          </a:p>
          <a:p>
            <a:pPr>
              <a:buNone/>
            </a:pPr>
            <a:r>
              <a:rPr lang="en-US" altLang="zh-CN" b="1" dirty="0" smtClean="0"/>
              <a:t>           </a:t>
            </a:r>
            <a:r>
              <a:rPr lang="zh-CN" altLang="en-US" sz="4325" b="1" dirty="0" smtClean="0"/>
              <a:t>渣男</a:t>
            </a:r>
            <a:endParaRPr lang="en-US" altLang="zh-CN" sz="4325" b="1" dirty="0" smtClean="0"/>
          </a:p>
          <a:p>
            <a:pPr>
              <a:buNone/>
            </a:pPr>
            <a:r>
              <a:rPr lang="en-US" altLang="zh-CN" b="1" dirty="0" smtClean="0"/>
              <a:t>【</a:t>
            </a:r>
            <a:r>
              <a:rPr lang="zh-CN" altLang="en-US" b="1" dirty="0" smtClean="0"/>
              <a:t>意思</a:t>
            </a:r>
            <a:r>
              <a:rPr lang="en-US" altLang="zh-CN" b="1" dirty="0" smtClean="0"/>
              <a:t>】 </a:t>
            </a:r>
            <a:r>
              <a:rPr lang="zh-CN" altLang="en-US" dirty="0" smtClean="0"/>
              <a:t>：指自我感觉极好、极度自私、擅长索取、不负责任，以玩弄别人感情为乐的男人。人品不好的男人。</a:t>
            </a:r>
            <a:endParaRPr lang="en-US" altLang="zh-CN" b="1" dirty="0" smtClean="0"/>
          </a:p>
          <a:p>
            <a:pPr>
              <a:buNone/>
            </a:pP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en-US" altLang="zh-CN" sz="4000" dirty="0" smtClean="0"/>
              <a:t>13</a:t>
            </a:r>
            <a:r>
              <a:rPr lang="zh-CN" altLang="en-US" sz="4000" dirty="0" smtClean="0"/>
              <a:t>、</a:t>
            </a:r>
            <a:r>
              <a:rPr lang="zh-CN" altLang="en-US" sz="4000" b="1" dirty="0" smtClean="0"/>
              <a:t>女汉子</a:t>
            </a:r>
            <a:endParaRPr lang="en-US" altLang="zh-CN" sz="4000" b="1" dirty="0" smtClean="0"/>
          </a:p>
          <a:p>
            <a:pPr>
              <a:buNone/>
            </a:pPr>
            <a:r>
              <a:rPr lang="en-US" altLang="zh-CN" sz="4000" b="1" dirty="0" smtClean="0"/>
              <a:t>【</a:t>
            </a:r>
            <a:r>
              <a:rPr lang="zh-CN" altLang="en-US" sz="4000" b="1" dirty="0" smtClean="0"/>
              <a:t>意思</a:t>
            </a:r>
            <a:r>
              <a:rPr lang="en-US" altLang="zh-CN" sz="4000" b="1" dirty="0" smtClean="0"/>
              <a:t>】 </a:t>
            </a:r>
            <a:r>
              <a:rPr lang="zh-CN" altLang="en-US" sz="4000" dirty="0" smtClean="0"/>
              <a:t>：是指个性豪爽、不拘小节、不怕吃苦的一类女生，像男孩的、缺少大众认为传统女性应当拥有的特质。</a:t>
            </a:r>
            <a:endParaRPr lang="zh-CN" altLang="en-US" sz="4000" b="1"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女汉子</a:t>
            </a:r>
            <a:endParaRPr lang="zh-CN" altLang="en-US" dirty="0"/>
          </a:p>
        </p:txBody>
      </p:sp>
      <p:pic>
        <p:nvPicPr>
          <p:cNvPr id="13314" name="Picture 2" descr="C:\Users\lenovo\Pictures\女汉子.jpg"/>
          <p:cNvPicPr>
            <a:picLocks noGrp="1" noChangeAspect="1" noChangeArrowheads="1"/>
          </p:cNvPicPr>
          <p:nvPr>
            <p:ph idx="1"/>
          </p:nvPr>
        </p:nvPicPr>
        <p:blipFill>
          <a:blip r:embed="rId1" cstate="print"/>
          <a:srcRect/>
          <a:stretch>
            <a:fillRect/>
          </a:stretch>
        </p:blipFill>
        <p:spPr bwMode="auto">
          <a:xfrm>
            <a:off x="1908516" y="1412776"/>
            <a:ext cx="5039747" cy="4636566"/>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smtClean="0"/>
              <a:t>女神还是女汉子？</a:t>
            </a:r>
            <a:endParaRPr lang="zh-CN" altLang="en-US" dirty="0"/>
          </a:p>
        </p:txBody>
      </p:sp>
      <p:pic>
        <p:nvPicPr>
          <p:cNvPr id="14338" name="Picture 2" descr="C:\Users\lenovo\Pictures\女汉子3.jpg"/>
          <p:cNvPicPr>
            <a:picLocks noGrp="1" noChangeAspect="1" noChangeArrowheads="1"/>
          </p:cNvPicPr>
          <p:nvPr>
            <p:ph idx="1"/>
          </p:nvPr>
        </p:nvPicPr>
        <p:blipFill>
          <a:blip r:embed="rId1" cstate="print"/>
          <a:srcRect/>
          <a:stretch>
            <a:fillRect/>
          </a:stretch>
        </p:blipFill>
        <p:spPr bwMode="auto">
          <a:xfrm>
            <a:off x="1649993" y="1556792"/>
            <a:ext cx="6090360" cy="4628674"/>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96752"/>
            <a:ext cx="8229600" cy="4929411"/>
          </a:xfrm>
        </p:spPr>
        <p:txBody>
          <a:bodyPr/>
          <a:lstStyle/>
          <a:p>
            <a:pPr>
              <a:buNone/>
            </a:pPr>
            <a:r>
              <a:rPr lang="en-US" altLang="zh-CN" sz="3600" b="1" dirty="0" smtClean="0"/>
              <a:t>14</a:t>
            </a:r>
            <a:r>
              <a:rPr lang="zh-CN" altLang="en-US" sz="3600" b="1" dirty="0" smtClean="0"/>
              <a:t>、</a:t>
            </a:r>
            <a:r>
              <a:rPr lang="zh-CN" altLang="en-US" sz="3600" b="1" dirty="0" smtClean="0"/>
              <a:t>小鲜肉</a:t>
            </a:r>
            <a:endParaRPr lang="en-US" altLang="zh-CN" sz="3600" b="1" dirty="0" smtClean="0"/>
          </a:p>
          <a:p>
            <a:pPr>
              <a:buNone/>
            </a:pPr>
            <a:r>
              <a:rPr lang="en-US" altLang="zh-CN" b="1" dirty="0" smtClean="0"/>
              <a:t>【</a:t>
            </a:r>
            <a:r>
              <a:rPr lang="zh-CN" altLang="en-US" b="1" dirty="0" smtClean="0"/>
              <a:t>意思</a:t>
            </a:r>
            <a:r>
              <a:rPr lang="en-US" altLang="zh-CN" b="1" dirty="0" smtClean="0"/>
              <a:t>】</a:t>
            </a:r>
            <a:r>
              <a:rPr lang="zh-CN" altLang="en-US" dirty="0" smtClean="0"/>
              <a:t>指</a:t>
            </a:r>
            <a:r>
              <a:rPr lang="zh-CN" altLang="en-US" dirty="0" smtClean="0">
                <a:hlinkClick r:id="rId1"/>
              </a:rPr>
              <a:t>年轻</a:t>
            </a:r>
            <a:r>
              <a:rPr lang="zh-CN" altLang="en-US" dirty="0" smtClean="0"/>
              <a:t>、</a:t>
            </a:r>
            <a:r>
              <a:rPr lang="zh-CN" altLang="en-US" dirty="0" smtClean="0">
                <a:hlinkClick r:id="rId2"/>
              </a:rPr>
              <a:t>帅气</a:t>
            </a:r>
            <a:r>
              <a:rPr lang="zh-CN" altLang="en-US" dirty="0" smtClean="0"/>
              <a:t>的男性。一般是指年龄在</a:t>
            </a:r>
            <a:r>
              <a:rPr lang="en-US" altLang="zh-CN" dirty="0" smtClean="0"/>
              <a:t>14-25</a:t>
            </a:r>
            <a:r>
              <a:rPr lang="zh-CN" altLang="en-US" dirty="0" smtClean="0"/>
              <a:t>岁之间长相俊俏的男人。</a:t>
            </a:r>
            <a:endParaRPr lang="en-US" altLang="zh-CN" b="1" dirty="0" smtClean="0"/>
          </a:p>
          <a:p>
            <a:pPr>
              <a:buNone/>
            </a:pPr>
            <a:endParaRPr lang="en-US" altLang="zh-CN" b="1" dirty="0" smtClean="0"/>
          </a:p>
        </p:txBody>
      </p:sp>
      <p:pic>
        <p:nvPicPr>
          <p:cNvPr id="4" name="图片 3" descr="小鲜肉.jpg"/>
          <p:cNvPicPr>
            <a:picLocks noChangeAspect="1"/>
          </p:cNvPicPr>
          <p:nvPr/>
        </p:nvPicPr>
        <p:blipFill>
          <a:blip r:embed="rId3" cstate="print"/>
          <a:stretch>
            <a:fillRect/>
          </a:stretch>
        </p:blipFill>
        <p:spPr>
          <a:xfrm>
            <a:off x="3707904" y="2888940"/>
            <a:ext cx="5436095" cy="3397559"/>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24744"/>
            <a:ext cx="8229600" cy="5001419"/>
          </a:xfrm>
        </p:spPr>
        <p:txBody>
          <a:bodyPr>
            <a:normAutofit/>
          </a:bodyPr>
          <a:lstStyle/>
          <a:p>
            <a:pPr>
              <a:buNone/>
            </a:pPr>
            <a:r>
              <a:rPr lang="en-US" altLang="zh-CN" sz="4000" dirty="0" smtClean="0"/>
              <a:t>15</a:t>
            </a:r>
            <a:r>
              <a:rPr lang="zh-CN" altLang="en-US" sz="4000" dirty="0" smtClean="0"/>
              <a:t>、</a:t>
            </a:r>
            <a:r>
              <a:rPr lang="zh-CN" altLang="en-US" sz="4000" b="1" dirty="0" smtClean="0"/>
              <a:t>神器</a:t>
            </a:r>
            <a:endParaRPr lang="en-US" altLang="zh-CN" sz="4000" b="1" dirty="0" smtClean="0"/>
          </a:p>
          <a:p>
            <a:pPr>
              <a:buNone/>
            </a:pPr>
            <a:r>
              <a:rPr lang="en-US" altLang="zh-CN" sz="3600" b="1" dirty="0" smtClean="0"/>
              <a:t>【</a:t>
            </a:r>
            <a:r>
              <a:rPr lang="zh-CN" altLang="en-US" sz="3600" b="1" dirty="0" smtClean="0"/>
              <a:t>意思</a:t>
            </a:r>
            <a:r>
              <a:rPr lang="en-US" altLang="zh-CN" sz="3600" b="1" dirty="0" smtClean="0"/>
              <a:t>】 </a:t>
            </a:r>
            <a:r>
              <a:rPr lang="zh-CN" altLang="en-US" sz="4000" dirty="0" smtClean="0"/>
              <a:t>：神秘、威力无穷的东西。</a:t>
            </a:r>
            <a:endParaRPr lang="en-US" altLang="zh-CN" sz="4000" dirty="0" smtClean="0"/>
          </a:p>
          <a:p>
            <a:pPr>
              <a:buNone/>
            </a:pPr>
            <a:r>
              <a:rPr lang="en-US" altLang="zh-CN" sz="3600" b="1" dirty="0" smtClean="0"/>
              <a:t>【</a:t>
            </a:r>
            <a:r>
              <a:rPr lang="zh-CN" altLang="en-US" sz="3600" b="1" dirty="0" smtClean="0"/>
              <a:t>例句</a:t>
            </a:r>
            <a:r>
              <a:rPr lang="en-US" altLang="zh-CN" sz="3600" b="1" dirty="0" smtClean="0"/>
              <a:t>】</a:t>
            </a:r>
            <a:r>
              <a:rPr lang="zh-CN" altLang="en-US" sz="4000" dirty="0" smtClean="0"/>
              <a:t>：</a:t>
            </a:r>
            <a:endParaRPr lang="en-US" altLang="zh-CN" sz="4000" dirty="0" smtClean="0"/>
          </a:p>
          <a:p>
            <a:pPr>
              <a:buNone/>
            </a:pPr>
            <a:r>
              <a:rPr lang="en-US" altLang="zh-CN" sz="4000" dirty="0" smtClean="0"/>
              <a:t>1</a:t>
            </a:r>
            <a:r>
              <a:rPr lang="zh-CN" altLang="en-US" sz="4000" dirty="0" smtClean="0"/>
              <a:t>）我们有自拍神器。</a:t>
            </a:r>
            <a:endParaRPr lang="en-US" altLang="zh-CN" sz="4000" dirty="0" smtClean="0"/>
          </a:p>
          <a:p>
            <a:pPr>
              <a:buNone/>
            </a:pPr>
            <a:r>
              <a:rPr lang="en-US" altLang="zh-CN" sz="4000" dirty="0" smtClean="0"/>
              <a:t>2</a:t>
            </a:r>
            <a:r>
              <a:rPr lang="zh-CN" altLang="en-US" sz="4000" dirty="0" smtClean="0"/>
              <a:t>）苹果手机是</a:t>
            </a:r>
            <a:r>
              <a:rPr lang="zh-CN" altLang="en-US" sz="4000" b="1" dirty="0" smtClean="0"/>
              <a:t>撩妹</a:t>
            </a:r>
            <a:r>
              <a:rPr lang="zh-CN" altLang="en-US" sz="4000" dirty="0" smtClean="0"/>
              <a:t>的必备神器呀。</a:t>
            </a:r>
            <a:endParaRPr lang="en-US" altLang="zh-CN" sz="4000" dirty="0" smtClean="0"/>
          </a:p>
          <a:p>
            <a:pPr>
              <a:buNone/>
            </a:pPr>
            <a:r>
              <a:rPr lang="en-US" altLang="zh-CN" sz="4000" dirty="0" smtClean="0"/>
              <a:t>       </a:t>
            </a:r>
            <a:endParaRPr lang="zh-CN" altLang="en-US" sz="40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605" y="548323"/>
            <a:ext cx="8229600" cy="1143000"/>
          </a:xfrm>
        </p:spPr>
        <p:txBody>
          <a:bodyPr>
            <a:normAutofit/>
          </a:bodyPr>
          <a:lstStyle/>
          <a:p>
            <a:pPr algn="l"/>
            <a:r>
              <a:rPr lang="zh-CN" altLang="en-US" sz="3600" dirty="0" smtClean="0"/>
              <a:t>美女自拍</a:t>
            </a:r>
            <a:r>
              <a:rPr lang="zh-CN" altLang="en-US" sz="3600" b="1" dirty="0" smtClean="0"/>
              <a:t>神器</a:t>
            </a:r>
            <a:r>
              <a:rPr lang="en-US" altLang="zh-CN" sz="3600" b="1" dirty="0" smtClean="0"/>
              <a:t>                      </a:t>
            </a:r>
            <a:r>
              <a:rPr lang="zh-CN" altLang="en-US" sz="3600" b="1" dirty="0" smtClean="0"/>
              <a:t>连网</a:t>
            </a:r>
            <a:r>
              <a:rPr lang="zh-CN" altLang="en-US" sz="3600" b="1" dirty="0" smtClean="0"/>
              <a:t>神器</a:t>
            </a:r>
            <a:endParaRPr lang="zh-CN" altLang="en-US" sz="3600" b="1" dirty="0" smtClean="0"/>
          </a:p>
        </p:txBody>
      </p:sp>
      <p:pic>
        <p:nvPicPr>
          <p:cNvPr id="8194" name="Picture 2" descr="C:\Users\lenovo\Pictures\自拍.jpg"/>
          <p:cNvPicPr>
            <a:picLocks noGrp="1" noChangeAspect="1" noChangeArrowheads="1"/>
          </p:cNvPicPr>
          <p:nvPr>
            <p:ph sz="half" idx="1"/>
          </p:nvPr>
        </p:nvPicPr>
        <p:blipFill>
          <a:blip r:embed="rId1" cstate="print"/>
          <a:srcRect/>
          <a:stretch>
            <a:fillRect/>
          </a:stretch>
        </p:blipFill>
        <p:spPr bwMode="auto">
          <a:xfrm>
            <a:off x="457200" y="1834515"/>
            <a:ext cx="4038600" cy="4057015"/>
          </a:xfrm>
          <a:prstGeom prst="rect">
            <a:avLst/>
          </a:prstGeom>
          <a:noFill/>
        </p:spPr>
      </p:pic>
      <p:pic>
        <p:nvPicPr>
          <p:cNvPr id="6146" name="Picture 2"/>
          <p:cNvPicPr>
            <a:picLocks noGrp="1" noChangeAspect="1" noChangeArrowheads="1"/>
          </p:cNvPicPr>
          <p:nvPr>
            <p:ph sz="half" idx="2"/>
          </p:nvPr>
        </p:nvPicPr>
        <p:blipFill>
          <a:blip r:embed="rId2" cstate="print"/>
          <a:srcRect/>
          <a:stretch>
            <a:fillRect/>
          </a:stretch>
        </p:blipFill>
        <p:spPr bwMode="auto">
          <a:xfrm>
            <a:off x="4648200" y="1785620"/>
            <a:ext cx="4038600" cy="4105275"/>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196752"/>
            <a:ext cx="8229600" cy="4929411"/>
          </a:xfrm>
        </p:spPr>
        <p:txBody>
          <a:bodyPr>
            <a:normAutofit lnSpcReduction="10000"/>
          </a:bodyPr>
          <a:lstStyle/>
          <a:p>
            <a:pPr>
              <a:buNone/>
            </a:pPr>
            <a:r>
              <a:rPr lang="en-US" altLang="zh-CN" sz="4000" b="1" dirty="0" smtClean="0">
                <a:solidFill>
                  <a:schemeClr val="tx1"/>
                </a:solidFill>
              </a:rPr>
              <a:t>16</a:t>
            </a:r>
            <a:r>
              <a:rPr lang="zh-CN" altLang="en-US" sz="4000" b="1" dirty="0" smtClean="0">
                <a:solidFill>
                  <a:schemeClr val="tx1"/>
                </a:solidFill>
              </a:rPr>
              <a:t>、套路</a:t>
            </a:r>
            <a:endParaRPr lang="en-US" altLang="zh-CN" sz="4000" b="1" dirty="0" smtClean="0">
              <a:solidFill>
                <a:schemeClr val="tx1"/>
              </a:solidFill>
            </a:endParaRPr>
          </a:p>
          <a:p>
            <a:pPr>
              <a:buNone/>
            </a:pPr>
            <a:r>
              <a:rPr lang="en-US" altLang="zh-CN" b="1" dirty="0" smtClean="0"/>
              <a:t>【</a:t>
            </a:r>
            <a:r>
              <a:rPr lang="zh-CN" altLang="en-US" b="1" dirty="0" smtClean="0"/>
              <a:t>意思</a:t>
            </a:r>
            <a:r>
              <a:rPr lang="en-US" altLang="zh-CN" b="1" dirty="0" smtClean="0"/>
              <a:t>】 </a:t>
            </a:r>
            <a:r>
              <a:rPr lang="zh-CN" altLang="en-US" b="1" dirty="0" smtClean="0"/>
              <a:t>：</a:t>
            </a:r>
            <a:r>
              <a:rPr lang="zh-CN" altLang="en-US" dirty="0" smtClean="0"/>
              <a:t>多用于贬义，一般多指某人做事喜欢欺瞒，并且对方法有很多实际经验，从而形成了一类行为模式，即所谓的“套路”。</a:t>
            </a:r>
            <a:endParaRPr lang="en-US" altLang="zh-CN" dirty="0" smtClean="0"/>
          </a:p>
          <a:p>
            <a:pPr>
              <a:buNone/>
            </a:pPr>
            <a:r>
              <a:rPr lang="en-US" altLang="zh-CN" b="1" dirty="0" smtClean="0"/>
              <a:t>【</a:t>
            </a:r>
            <a:r>
              <a:rPr lang="zh-CN" altLang="en-US" b="1" dirty="0" smtClean="0"/>
              <a:t>例句</a:t>
            </a:r>
            <a:r>
              <a:rPr lang="en-US" altLang="zh-CN" b="1" dirty="0" smtClean="0"/>
              <a:t>】</a:t>
            </a:r>
            <a:r>
              <a:rPr lang="zh-CN" altLang="en-US" dirty="0" smtClean="0"/>
              <a:t>：</a:t>
            </a:r>
            <a:endParaRPr lang="en-US" altLang="zh-CN" dirty="0" smtClean="0"/>
          </a:p>
          <a:p>
            <a:pPr>
              <a:buNone/>
            </a:pPr>
            <a:r>
              <a:rPr lang="en-US" altLang="zh-CN" dirty="0" smtClean="0"/>
              <a:t>1</a:t>
            </a:r>
            <a:r>
              <a:rPr lang="zh-CN" altLang="en-US" dirty="0" smtClean="0"/>
              <a:t>）他做什么事都不认真，就会玩套路。</a:t>
            </a:r>
            <a:endParaRPr lang="en-US" altLang="zh-CN" dirty="0" smtClean="0"/>
          </a:p>
          <a:p>
            <a:pPr>
              <a:buNone/>
            </a:pPr>
            <a:r>
              <a:rPr lang="en-US" altLang="zh-CN" dirty="0" smtClean="0"/>
              <a:t>2</a:t>
            </a:r>
            <a:r>
              <a:rPr lang="zh-CN" altLang="en-US" dirty="0" smtClean="0"/>
              <a:t>）总统选举可不是表面上那么民主，这里边套路很深。</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zh-CN" altLang="en-US" dirty="0" smtClean="0"/>
              <a:t>套路：</a:t>
            </a:r>
            <a:endParaRPr lang="en-US" altLang="zh-CN" dirty="0" smtClean="0"/>
          </a:p>
          <a:p>
            <a:pPr>
              <a:buNone/>
            </a:pPr>
            <a:r>
              <a:rPr lang="en-US" altLang="zh-CN" dirty="0" smtClean="0"/>
              <a:t>   A:</a:t>
            </a:r>
            <a:r>
              <a:rPr lang="zh-CN" altLang="en-US" dirty="0" smtClean="0"/>
              <a:t>老公你喜欢玩水吗</a:t>
            </a:r>
            <a:br>
              <a:rPr lang="zh-CN" altLang="en-US" dirty="0" smtClean="0"/>
            </a:br>
            <a:br>
              <a:rPr lang="zh-CN" altLang="en-US" dirty="0" smtClean="0"/>
            </a:br>
            <a:r>
              <a:rPr lang="en-US" altLang="zh-CN" dirty="0" smtClean="0"/>
              <a:t>B:</a:t>
            </a:r>
            <a:r>
              <a:rPr lang="zh-CN" altLang="en-US" dirty="0" smtClean="0"/>
              <a:t>喜欢啊</a:t>
            </a:r>
            <a:r>
              <a:rPr lang="en-US" altLang="zh-CN" dirty="0" smtClean="0"/>
              <a:t>!</a:t>
            </a:r>
            <a:br>
              <a:rPr lang="zh-CN" altLang="en-US" dirty="0" smtClean="0"/>
            </a:br>
            <a:br>
              <a:rPr lang="zh-CN" altLang="en-US" dirty="0" smtClean="0"/>
            </a:br>
            <a:r>
              <a:rPr lang="en-US" altLang="zh-CN" dirty="0" smtClean="0"/>
              <a:t>A:</a:t>
            </a:r>
            <a:r>
              <a:rPr lang="zh-CN" altLang="en-US" dirty="0" smtClean="0"/>
              <a:t>那你把碗洗了吧</a:t>
            </a:r>
            <a:endParaRPr lang="zh-CN" altLang="en-US" dirty="0" smtClean="0"/>
          </a:p>
          <a:p>
            <a:pPr>
              <a:buNone/>
            </a:pPr>
            <a:r>
              <a:rPr lang="zh-CN" altLang="en-US" dirty="0"/>
              <a:t>    </a:t>
            </a:r>
            <a:r>
              <a:rPr lang="en-US" altLang="zh-CN" dirty="0"/>
              <a:t>B :</a:t>
            </a:r>
            <a:r>
              <a:rPr lang="zh-CN" altLang="en-US" dirty="0"/>
              <a:t>我又被套路了。</a:t>
            </a:r>
            <a:endParaRPr lang="zh-CN" altLang="en-US" dirty="0"/>
          </a:p>
        </p:txBody>
      </p:sp>
      <p:pic>
        <p:nvPicPr>
          <p:cNvPr id="17410" name="Picture 2" descr="C:\Users\lenovo\Pictures\套路.jpg"/>
          <p:cNvPicPr>
            <a:picLocks noGrp="1" noChangeAspect="1" noChangeArrowheads="1"/>
          </p:cNvPicPr>
          <p:nvPr/>
        </p:nvPicPr>
        <p:blipFill>
          <a:blip r:embed="rId1" cstate="print"/>
          <a:srcRect/>
          <a:stretch>
            <a:fillRect/>
          </a:stretch>
        </p:blipFill>
        <p:spPr bwMode="auto">
          <a:xfrm>
            <a:off x="5147945" y="2708910"/>
            <a:ext cx="3438525" cy="2576195"/>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李传义\Documents\赞.jpg"/>
          <p:cNvPicPr>
            <a:picLocks noGrp="1" noChangeAspect="1" noChangeArrowheads="1"/>
          </p:cNvPicPr>
          <p:nvPr>
            <p:ph idx="1"/>
          </p:nvPr>
        </p:nvPicPr>
        <p:blipFill>
          <a:blip r:embed="rId1" cstate="print"/>
          <a:srcRect/>
          <a:stretch>
            <a:fillRect/>
          </a:stretch>
        </p:blipFill>
        <p:spPr bwMode="auto">
          <a:xfrm>
            <a:off x="2123621" y="2852413"/>
            <a:ext cx="3918857" cy="3393742"/>
          </a:xfrm>
          <a:prstGeom prst="rect">
            <a:avLst/>
          </a:prstGeom>
          <a:noFill/>
        </p:spPr>
      </p:pic>
      <p:sp>
        <p:nvSpPr>
          <p:cNvPr id="5" name="矩形 4"/>
          <p:cNvSpPr/>
          <p:nvPr/>
        </p:nvSpPr>
        <p:spPr>
          <a:xfrm>
            <a:off x="683895" y="764540"/>
            <a:ext cx="8429625" cy="2183765"/>
          </a:xfrm>
          <a:prstGeom prst="rect">
            <a:avLst/>
          </a:prstGeom>
        </p:spPr>
        <p:txBody>
          <a:bodyPr wrap="square">
            <a:spAutoFit/>
          </a:bodyPr>
          <a:lstStyle/>
          <a:p>
            <a:r>
              <a:rPr lang="en-US" altLang="zh-CN" sz="3200" dirty="0" smtClean="0"/>
              <a:t>  </a:t>
            </a:r>
            <a:r>
              <a:rPr lang="en-US" altLang="zh-CN" sz="4000" dirty="0" smtClean="0"/>
              <a:t> 2</a:t>
            </a:r>
            <a:r>
              <a:rPr lang="zh-CN" altLang="en-US" sz="4000" dirty="0" smtClean="0"/>
              <a:t>、</a:t>
            </a:r>
            <a:r>
              <a:rPr lang="zh-CN" altLang="en-US" sz="4000" b="1" dirty="0" smtClean="0">
                <a:solidFill>
                  <a:srgbClr val="FF0000"/>
                </a:solidFill>
              </a:rPr>
              <a:t>点赞</a:t>
            </a:r>
            <a:r>
              <a:rPr lang="en-US" altLang="zh-CN" sz="4000" dirty="0" smtClean="0"/>
              <a:t>=</a:t>
            </a:r>
            <a:r>
              <a:rPr lang="zh-CN" altLang="en-US" sz="4000" dirty="0" smtClean="0"/>
              <a:t>赞一个</a:t>
            </a:r>
            <a:endParaRPr lang="zh-CN" altLang="en-US" sz="4000" dirty="0" smtClean="0"/>
          </a:p>
          <a:p>
            <a:r>
              <a:rPr lang="en-US" altLang="zh-CN" sz="3200" b="1" dirty="0" smtClean="0">
                <a:sym typeface="+mn-ea"/>
              </a:rPr>
              <a:t>【</a:t>
            </a:r>
            <a:r>
              <a:rPr lang="zh-CN" altLang="en-US" sz="3200" b="1" dirty="0" smtClean="0">
                <a:sym typeface="+mn-ea"/>
              </a:rPr>
              <a:t>意思</a:t>
            </a:r>
            <a:r>
              <a:rPr lang="en-US" altLang="zh-CN" sz="3200" b="1" dirty="0" smtClean="0">
                <a:sym typeface="+mn-ea"/>
              </a:rPr>
              <a:t>】表示“赞同”、“喜爱”</a:t>
            </a:r>
            <a:r>
              <a:rPr lang="zh-CN" altLang="en-US" sz="3200" b="1" dirty="0" smtClean="0">
                <a:sym typeface="+mn-ea"/>
              </a:rPr>
              <a:t>。</a:t>
            </a:r>
            <a:endParaRPr lang="zh-CN" altLang="en-US" sz="3200" b="1" dirty="0" smtClean="0">
              <a:sym typeface="+mn-ea"/>
            </a:endParaRPr>
          </a:p>
          <a:p>
            <a:r>
              <a:rPr lang="zh-CN" altLang="en-US" sz="3200" b="1" dirty="0" smtClean="0">
                <a:sym typeface="+mn-ea"/>
              </a:rPr>
              <a:t>类似的还有可用作形容词</a:t>
            </a:r>
            <a:r>
              <a:rPr lang="zh-CN" altLang="en-US" sz="3200" b="1" dirty="0" smtClean="0">
                <a:sym typeface="+mn-ea"/>
              </a:rPr>
              <a:t>的：赞。</a:t>
            </a:r>
            <a:endParaRPr lang="zh-CN" altLang="en-US" sz="3200" b="1" dirty="0" smtClean="0">
              <a:sym typeface="+mn-ea"/>
            </a:endParaRPr>
          </a:p>
          <a:p>
            <a:r>
              <a:rPr lang="zh-CN" altLang="en-US" sz="3200" b="1" dirty="0" smtClean="0">
                <a:sym typeface="+mn-ea"/>
              </a:rPr>
              <a:t>例如：你的</a:t>
            </a:r>
            <a:r>
              <a:rPr lang="zh-CN" altLang="en-US" sz="3200" b="1" dirty="0" smtClean="0">
                <a:sym typeface="+mn-ea"/>
              </a:rPr>
              <a:t>作业太赞了！</a:t>
            </a:r>
            <a:r>
              <a:rPr lang="en-US" altLang="zh-CN" sz="3200" b="1" dirty="0" smtClean="0">
                <a:sym typeface="+mn-ea"/>
              </a:rPr>
              <a:t> </a:t>
            </a:r>
            <a:endParaRPr lang="zh-CN" altLang="en-US" sz="32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en-US" altLang="zh-CN" sz="4000" b="1" dirty="0" smtClean="0"/>
              <a:t>17</a:t>
            </a:r>
            <a:r>
              <a:rPr lang="zh-CN" altLang="en-US" sz="4000" b="1" dirty="0" smtClean="0"/>
              <a:t>、</a:t>
            </a:r>
            <a:r>
              <a:rPr lang="en-US" altLang="zh-CN" sz="4000" b="1" dirty="0" smtClean="0"/>
              <a:t>X</a:t>
            </a:r>
            <a:r>
              <a:rPr lang="zh-CN" altLang="en-US" sz="4000" b="1" dirty="0" smtClean="0"/>
              <a:t>二代</a:t>
            </a:r>
            <a:endParaRPr lang="zh-CN" altLang="en-US" sz="4000" b="1" dirty="0" smtClean="0"/>
          </a:p>
          <a:p>
            <a:pPr>
              <a:buNone/>
            </a:pPr>
            <a:r>
              <a:rPr lang="en-US" altLang="zh-CN" sz="4000" b="1" dirty="0" smtClean="0">
                <a:sym typeface="+mn-ea"/>
              </a:rPr>
              <a:t>【</a:t>
            </a:r>
            <a:r>
              <a:rPr lang="zh-CN" altLang="en-US" sz="4000" b="1" dirty="0" smtClean="0">
                <a:sym typeface="+mn-ea"/>
              </a:rPr>
              <a:t>意思</a:t>
            </a:r>
            <a:r>
              <a:rPr lang="en-US" altLang="zh-CN" sz="4000" b="1" dirty="0" smtClean="0">
                <a:sym typeface="+mn-ea"/>
              </a:rPr>
              <a:t>】</a:t>
            </a:r>
            <a:endParaRPr lang="en-US" altLang="zh-CN" sz="4000" b="1" dirty="0" smtClean="0"/>
          </a:p>
          <a:p>
            <a:pPr>
              <a:buNone/>
            </a:pPr>
            <a:endParaRPr lang="en-US" altLang="zh-CN" dirty="0" smtClean="0"/>
          </a:p>
          <a:p>
            <a:pPr>
              <a:buNone/>
            </a:pPr>
            <a:r>
              <a:rPr lang="zh-CN" altLang="en-US" dirty="0" smtClean="0"/>
              <a:t>富二代、官二代、星二代、穷二代、</a:t>
            </a:r>
            <a:endParaRPr lang="zh-CN" altLang="en-US" dirty="0" smtClean="0"/>
          </a:p>
          <a:p>
            <a:endParaRPr lang="en-US" altLang="zh-CN" dirty="0" smtClean="0"/>
          </a:p>
          <a:p>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zh-CN" altLang="en-US" dirty="0" smtClean="0"/>
              <a:t>  </a:t>
            </a:r>
            <a:r>
              <a:rPr lang="en-US" altLang="zh-CN" sz="4000" b="1" dirty="0" smtClean="0"/>
              <a:t>18</a:t>
            </a:r>
            <a:r>
              <a:rPr lang="zh-CN" altLang="en-US" sz="4000" b="1" dirty="0" smtClean="0"/>
              <a:t>、</a:t>
            </a:r>
            <a:r>
              <a:rPr lang="zh-CN" altLang="en-US" sz="4000" b="1" dirty="0" smtClean="0"/>
              <a:t>宅男、宅女</a:t>
            </a:r>
            <a:endParaRPr lang="en-US" altLang="zh-CN" sz="4000" b="1" dirty="0" smtClean="0"/>
          </a:p>
          <a:p>
            <a:pPr>
              <a:buNone/>
            </a:pPr>
            <a:r>
              <a:rPr lang="en-US" altLang="zh-CN" b="1" dirty="0" smtClean="0"/>
              <a:t>【</a:t>
            </a:r>
            <a:r>
              <a:rPr lang="zh-CN" altLang="en-US" b="1" dirty="0" smtClean="0"/>
              <a:t>意思</a:t>
            </a:r>
            <a:r>
              <a:rPr lang="en-US" altLang="zh-CN" b="1" dirty="0" smtClean="0"/>
              <a:t>】</a:t>
            </a:r>
            <a:r>
              <a:rPr lang="zh-CN" altLang="en-US" dirty="0" smtClean="0"/>
              <a:t>一般说的“宅男”主要指</a:t>
            </a:r>
            <a:r>
              <a:rPr lang="zh-CN" altLang="en-US" b="1" dirty="0" smtClean="0"/>
              <a:t>长期足不出户，待在家里</a:t>
            </a:r>
            <a:r>
              <a:rPr lang="zh-CN" altLang="en-US" dirty="0" smtClean="0"/>
              <a:t>的人。</a:t>
            </a:r>
            <a:endParaRPr lang="en-US" altLang="zh-CN" b="1" dirty="0" smtClean="0"/>
          </a:p>
          <a:p>
            <a:pPr>
              <a:buNone/>
            </a:pPr>
            <a:endParaRPr lang="zh-CN" altLang="en-US" dirty="0"/>
          </a:p>
        </p:txBody>
      </p:sp>
      <p:pic>
        <p:nvPicPr>
          <p:cNvPr id="5" name="图片 4" descr="屏幕截图 2021-11-16 205312"/>
          <p:cNvPicPr>
            <a:picLocks noChangeAspect="1"/>
          </p:cNvPicPr>
          <p:nvPr/>
        </p:nvPicPr>
        <p:blipFill>
          <a:blip r:embed="rId1"/>
          <a:stretch>
            <a:fillRect/>
          </a:stretch>
        </p:blipFill>
        <p:spPr>
          <a:xfrm>
            <a:off x="4441825" y="3340100"/>
            <a:ext cx="4000500" cy="27305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340768"/>
            <a:ext cx="8229600" cy="4785395"/>
          </a:xfrm>
        </p:spPr>
        <p:txBody>
          <a:bodyPr>
            <a:normAutofit lnSpcReduction="10000"/>
          </a:bodyPr>
          <a:lstStyle/>
          <a:p>
            <a:pPr>
              <a:buNone/>
            </a:pPr>
            <a:r>
              <a:rPr lang="en-US" altLang="zh-CN" sz="4000" b="1" dirty="0" smtClean="0"/>
              <a:t>19</a:t>
            </a:r>
            <a:r>
              <a:rPr lang="zh-CN" altLang="en-US" sz="4000" b="1" dirty="0" smtClean="0"/>
              <a:t>、</a:t>
            </a:r>
            <a:r>
              <a:rPr lang="zh-CN" altLang="en-US" sz="4000" b="1" dirty="0" smtClean="0"/>
              <a:t>老司机</a:t>
            </a:r>
            <a:endParaRPr lang="zh-CN" altLang="en-US" sz="4000" dirty="0" smtClean="0"/>
          </a:p>
          <a:p>
            <a:pPr>
              <a:buNone/>
            </a:pPr>
            <a:r>
              <a:rPr lang="en-US" altLang="zh-CN" b="1" dirty="0" smtClean="0"/>
              <a:t>【</a:t>
            </a:r>
            <a:r>
              <a:rPr lang="zh-CN" altLang="en-US" b="1" dirty="0" smtClean="0"/>
              <a:t>意思</a:t>
            </a:r>
            <a:r>
              <a:rPr lang="en-US" altLang="zh-CN" b="1" dirty="0" smtClean="0"/>
              <a:t>】</a:t>
            </a:r>
            <a:r>
              <a:rPr lang="zh-CN" altLang="en-US" dirty="0" smtClean="0"/>
              <a:t>意为行业老手，对各种规则、内容以及技术、玩法经验老道的人。拥有丰富资源的人也被称为老司机。也指在各个网站、论坛里接触时间比较长，熟悉站内各种规则、内容以及技术、玩法，并且掌握着一定资源的老手。</a:t>
            </a:r>
            <a:endParaRPr lang="zh-CN" altLang="en-US" dirty="0" smtClean="0"/>
          </a:p>
          <a:p>
            <a:pPr>
              <a:buNone/>
            </a:pPr>
            <a:r>
              <a:rPr lang="en-US" altLang="zh-CN" b="1" dirty="0" smtClean="0"/>
              <a:t>【</a:t>
            </a:r>
            <a:r>
              <a:rPr lang="zh-CN" altLang="en-US" b="1" dirty="0" smtClean="0"/>
              <a:t>例句</a:t>
            </a:r>
            <a:r>
              <a:rPr lang="en-US" altLang="zh-CN" b="1" dirty="0" smtClean="0"/>
              <a:t>】</a:t>
            </a:r>
            <a:endParaRPr lang="en-US" altLang="zh-CN" dirty="0" smtClean="0"/>
          </a:p>
          <a:p>
            <a:pPr>
              <a:buNone/>
            </a:pPr>
            <a:r>
              <a:rPr lang="zh-CN" altLang="en-US" dirty="0" smtClean="0"/>
              <a:t> </a:t>
            </a:r>
            <a:endParaRPr lang="zh-CN" altLang="en-US" dirty="0"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122" name="Picture 2" descr="C:\Users\魏阳秀\Desktop\2.jpg"/>
          <p:cNvPicPr>
            <a:picLocks noGrp="1" noChangeAspect="1" noChangeArrowheads="1"/>
          </p:cNvPicPr>
          <p:nvPr>
            <p:ph idx="1"/>
          </p:nvPr>
        </p:nvPicPr>
        <p:blipFill>
          <a:blip r:embed="rId1" cstate="print"/>
          <a:srcRect/>
          <a:stretch>
            <a:fillRect/>
          </a:stretch>
        </p:blipFill>
        <p:spPr bwMode="auto">
          <a:xfrm>
            <a:off x="786142" y="1700808"/>
            <a:ext cx="7310108" cy="4175323"/>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7185" y="1492250"/>
            <a:ext cx="8230235" cy="4565015"/>
          </a:xfrm>
        </p:spPr>
        <p:txBody>
          <a:bodyPr>
            <a:normAutofit/>
          </a:bodyPr>
          <a:lstStyle/>
          <a:p>
            <a:pPr>
              <a:buNone/>
            </a:pPr>
            <a:r>
              <a:rPr lang="en-US" altLang="zh-CN" sz="3600" dirty="0" smtClean="0"/>
              <a:t>20</a:t>
            </a:r>
            <a:r>
              <a:rPr lang="zh-CN" altLang="en-US" sz="3600" dirty="0" smtClean="0"/>
              <a:t>、</a:t>
            </a:r>
            <a:r>
              <a:rPr lang="zh-CN" altLang="en-US" sz="4000" b="1" dirty="0" smtClean="0"/>
              <a:t>戏精</a:t>
            </a:r>
            <a:endParaRPr lang="en-US" altLang="zh-CN" sz="4000" b="1" dirty="0" smtClean="0"/>
          </a:p>
          <a:p>
            <a:pPr>
              <a:buNone/>
            </a:pPr>
            <a:r>
              <a:rPr lang="en-US" altLang="zh-CN" b="1" dirty="0" smtClean="0"/>
              <a:t>【</a:t>
            </a:r>
            <a:r>
              <a:rPr lang="zh-CN" altLang="en-US" b="1" dirty="0" smtClean="0"/>
              <a:t>意思</a:t>
            </a:r>
            <a:r>
              <a:rPr lang="en-US" altLang="zh-CN" b="1" dirty="0" smtClean="0"/>
              <a:t>】</a:t>
            </a:r>
            <a:r>
              <a:rPr lang="zh-CN" altLang="en-US" dirty="0" smtClean="0"/>
              <a:t>比喻表演、演戏很厉害</a:t>
            </a:r>
            <a:endParaRPr lang="zh-CN" altLang="en-US" dirty="0" smtClean="0"/>
          </a:p>
          <a:p>
            <a:pPr>
              <a:buNone/>
            </a:pPr>
            <a:r>
              <a:rPr lang="zh-CN" altLang="en-US" dirty="0" smtClean="0"/>
              <a:t>                  的人。</a:t>
            </a:r>
            <a:endParaRPr lang="en-US" altLang="zh-CN" b="1" dirty="0" smtClean="0"/>
          </a:p>
          <a:p>
            <a:pPr>
              <a:buNone/>
            </a:pPr>
            <a:r>
              <a:rPr lang="en-US" altLang="zh-CN" b="1" dirty="0" smtClean="0"/>
              <a:t>【</a:t>
            </a:r>
            <a:r>
              <a:rPr lang="zh-CN" altLang="en-US" b="1" dirty="0" smtClean="0"/>
              <a:t>例句</a:t>
            </a:r>
            <a:r>
              <a:rPr lang="en-US" altLang="zh-CN" b="1" dirty="0" smtClean="0"/>
              <a:t>】</a:t>
            </a:r>
            <a:r>
              <a:rPr lang="zh-CN" altLang="en-US" b="1" dirty="0" smtClean="0"/>
              <a:t>我的戏精女朋友：</a:t>
            </a:r>
            <a:endParaRPr lang="en-US" altLang="zh-CN" b="1" dirty="0" smtClean="0"/>
          </a:p>
          <a:p>
            <a:pPr>
              <a:buNone/>
            </a:pPr>
            <a:r>
              <a:rPr lang="zh-CN" altLang="en-US" dirty="0" smtClean="0"/>
              <a:t>        送</a:t>
            </a:r>
            <a:r>
              <a:rPr lang="zh-CN" altLang="en-US" dirty="0" smtClean="0"/>
              <a:t>女朋友去学校，迎面来几个朝气蓬勃的小鲜肉，就在这些小鲜肉经过我们的时候</a:t>
            </a:r>
            <a:r>
              <a:rPr lang="zh-CN" altLang="en-US" dirty="0" smtClean="0"/>
              <a:t>，女朋友</a:t>
            </a:r>
            <a:r>
              <a:rPr lang="zh-CN" altLang="en-US" dirty="0" smtClean="0"/>
              <a:t>说：“你回去吧，不用送了，爸”。</a:t>
            </a:r>
            <a:endParaRPr lang="zh-CN" altLang="en-US" dirty="0" smtClean="0"/>
          </a:p>
          <a:p>
            <a:pPr>
              <a:buNone/>
            </a:pPr>
            <a:endParaRPr lang="en-US" altLang="zh-CN" dirty="0" smtClean="0"/>
          </a:p>
          <a:p>
            <a:pPr>
              <a:buNone/>
            </a:pPr>
            <a:endParaRPr lang="zh-CN" altLang="en-US" dirty="0"/>
          </a:p>
        </p:txBody>
      </p:sp>
      <p:pic>
        <p:nvPicPr>
          <p:cNvPr id="4" name="图片 3"/>
          <p:cNvPicPr>
            <a:picLocks noChangeAspect="1"/>
          </p:cNvPicPr>
          <p:nvPr/>
        </p:nvPicPr>
        <p:blipFill>
          <a:blip r:embed="rId1"/>
          <a:stretch>
            <a:fillRect/>
          </a:stretch>
        </p:blipFill>
        <p:spPr>
          <a:xfrm>
            <a:off x="6293485" y="287020"/>
            <a:ext cx="2393315" cy="257238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547664" y="2492897"/>
            <a:ext cx="6048672" cy="1728192"/>
          </a:xfrm>
          <a:prstGeom prst="beve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ormAutofit/>
          </a:bodyPr>
          <a:lstStyle/>
          <a:p>
            <a:pPr algn="ctr">
              <a:buNone/>
            </a:pPr>
            <a:r>
              <a:rPr lang="en-US" altLang="zh-CN" sz="4000" dirty="0" smtClean="0"/>
              <a:t> </a:t>
            </a:r>
            <a:r>
              <a:rPr lang="zh-CN" altLang="en-US" sz="4000" dirty="0" smtClean="0"/>
              <a:t>第</a:t>
            </a:r>
            <a:r>
              <a:rPr lang="zh-CN" altLang="en-US" sz="4000" dirty="0" smtClean="0"/>
              <a:t>三类  小句</a:t>
            </a:r>
            <a:endParaRPr lang="zh-CN" altLang="en-US" sz="4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764704"/>
            <a:ext cx="8229600" cy="5760640"/>
          </a:xfrm>
        </p:spPr>
        <p:txBody>
          <a:bodyPr>
            <a:normAutofit/>
          </a:bodyPr>
          <a:lstStyle/>
          <a:p>
            <a:pPr>
              <a:buNone/>
            </a:pPr>
            <a:endParaRPr lang="en-US" altLang="zh-CN" dirty="0" smtClean="0"/>
          </a:p>
          <a:p>
            <a:pPr>
              <a:buNone/>
            </a:pPr>
            <a:r>
              <a:rPr lang="en-US" altLang="zh-CN" sz="4000" dirty="0" smtClean="0"/>
              <a:t>1</a:t>
            </a:r>
            <a:r>
              <a:rPr lang="zh-CN" altLang="en-US" sz="4000" dirty="0" smtClean="0"/>
              <a:t>、</a:t>
            </a:r>
            <a:r>
              <a:rPr lang="zh-CN" altLang="en-US" sz="4000" b="1" dirty="0" smtClean="0">
                <a:solidFill>
                  <a:srgbClr val="FF0000"/>
                </a:solidFill>
              </a:rPr>
              <a:t>我也是醉了</a:t>
            </a:r>
            <a:r>
              <a:rPr lang="zh-CN" altLang="en-US" sz="1800" b="1" dirty="0" smtClean="0"/>
              <a:t>（表示讽刺）</a:t>
            </a:r>
            <a:endParaRPr lang="en-US" altLang="zh-CN" sz="1800" b="1" dirty="0" smtClean="0"/>
          </a:p>
          <a:p>
            <a:pPr>
              <a:buNone/>
            </a:pPr>
            <a:r>
              <a:rPr lang="en-US" altLang="zh-CN" dirty="0" smtClean="0"/>
              <a:t>     </a:t>
            </a:r>
            <a:r>
              <a:rPr lang="zh-CN" altLang="en-US" dirty="0" smtClean="0">
                <a:solidFill>
                  <a:srgbClr val="0070C0"/>
                </a:solidFill>
              </a:rPr>
              <a:t>同义词：</a:t>
            </a:r>
            <a:r>
              <a:rPr lang="en-US" altLang="zh-CN" dirty="0" smtClean="0">
                <a:solidFill>
                  <a:srgbClr val="0070C0"/>
                </a:solidFill>
              </a:rPr>
              <a:t> </a:t>
            </a:r>
            <a:r>
              <a:rPr lang="zh-CN" altLang="en-US" dirty="0" smtClean="0">
                <a:solidFill>
                  <a:srgbClr val="FF0000"/>
                </a:solidFill>
              </a:rPr>
              <a:t>我去</a:t>
            </a:r>
            <a:r>
              <a:rPr lang="zh-CN" altLang="en-US" dirty="0" smtClean="0">
                <a:solidFill>
                  <a:srgbClr val="0070C0"/>
                </a:solidFill>
              </a:rPr>
              <a:t>、</a:t>
            </a:r>
            <a:r>
              <a:rPr lang="zh-CN" altLang="en-US" dirty="0" smtClean="0">
                <a:solidFill>
                  <a:srgbClr val="FF0000"/>
                </a:solidFill>
              </a:rPr>
              <a:t>无语</a:t>
            </a:r>
            <a:r>
              <a:rPr lang="zh-CN" altLang="en-US" dirty="0" smtClean="0">
                <a:solidFill>
                  <a:srgbClr val="0070C0"/>
                </a:solidFill>
              </a:rPr>
              <a:t>。</a:t>
            </a:r>
            <a:endParaRPr lang="en-US" altLang="zh-CN" dirty="0" smtClean="0">
              <a:solidFill>
                <a:srgbClr val="0070C0"/>
              </a:solidFill>
            </a:endParaRPr>
          </a:p>
          <a:p>
            <a:pPr>
              <a:buNone/>
            </a:pPr>
            <a:r>
              <a:rPr lang="en-US" altLang="zh-CN" b="1" dirty="0" smtClean="0"/>
              <a:t>【</a:t>
            </a:r>
            <a:r>
              <a:rPr lang="zh-CN" altLang="en-US" b="1" dirty="0" smtClean="0"/>
              <a:t>意思</a:t>
            </a:r>
            <a:r>
              <a:rPr lang="en-US" altLang="zh-CN" b="1" dirty="0" smtClean="0"/>
              <a:t>】 </a:t>
            </a:r>
            <a:r>
              <a:rPr lang="zh-CN" altLang="en-US" dirty="0" smtClean="0"/>
              <a:t>：它是一种对人物或事物无法交流的无奈、郁闷情绪的轻微表达方式。</a:t>
            </a:r>
            <a:endParaRPr lang="en-US" altLang="zh-CN" dirty="0" smtClean="0"/>
          </a:p>
          <a:p>
            <a:pPr>
              <a:buNone/>
            </a:pPr>
            <a:r>
              <a:rPr lang="en-US" altLang="zh-CN" b="1" dirty="0" smtClean="0"/>
              <a:t>【</a:t>
            </a:r>
            <a:r>
              <a:rPr lang="zh-CN" altLang="en-US" b="1" dirty="0" smtClean="0"/>
              <a:t>例句</a:t>
            </a:r>
            <a:r>
              <a:rPr lang="en-US" altLang="zh-CN" b="1" dirty="0" smtClean="0"/>
              <a:t>】</a:t>
            </a:r>
            <a:r>
              <a:rPr lang="zh-CN" altLang="en-US" b="1" dirty="0" smtClean="0"/>
              <a:t>：</a:t>
            </a:r>
            <a:r>
              <a:rPr lang="zh-CN" altLang="en-US" dirty="0" smtClean="0"/>
              <a:t> </a:t>
            </a:r>
            <a:r>
              <a:rPr lang="en-US" altLang="zh-CN" dirty="0" smtClean="0"/>
              <a:t>1</a:t>
            </a:r>
            <a:r>
              <a:rPr lang="zh-CN" altLang="en-US" dirty="0" smtClean="0"/>
              <a:t>）有一位学生居然问我：“老师请给我</a:t>
            </a:r>
            <a:r>
              <a:rPr lang="en-US" altLang="zh-CN" dirty="0" smtClean="0"/>
              <a:t>90</a:t>
            </a:r>
            <a:r>
              <a:rPr lang="zh-CN" altLang="en-US" dirty="0" smtClean="0"/>
              <a:t>分吧”。什么？</a:t>
            </a:r>
            <a:r>
              <a:rPr lang="zh-CN" altLang="en-US" dirty="0" smtClean="0"/>
              <a:t>分数居然</a:t>
            </a:r>
            <a:r>
              <a:rPr lang="zh-CN" altLang="en-US" dirty="0" smtClean="0"/>
              <a:t>还可以要到？我也是醉了！</a:t>
            </a:r>
            <a:endParaRPr lang="en-US" altLang="zh-CN" dirty="0" smtClean="0"/>
          </a:p>
          <a:p>
            <a:pPr>
              <a:buNone/>
            </a:pPr>
            <a:r>
              <a:rPr lang="en-US" altLang="zh-CN" dirty="0" smtClean="0"/>
              <a:t>  </a:t>
            </a:r>
            <a:endParaRPr lang="en-US" altLang="zh-CN" dirty="0" smtClean="0"/>
          </a:p>
          <a:p>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05803"/>
            <a:ext cx="8229600" cy="1143000"/>
          </a:xfrm>
        </p:spPr>
        <p:txBody>
          <a:bodyPr>
            <a:normAutofit fontScale="90000"/>
          </a:bodyPr>
          <a:lstStyle/>
          <a:p>
            <a:pPr algn="l"/>
            <a:r>
              <a:rPr lang="zh-CN" altLang="en-US" dirty="0" smtClean="0"/>
              <a:t>      </a:t>
            </a:r>
            <a:r>
              <a:rPr lang="en-US" altLang="zh-CN" dirty="0" smtClean="0"/>
              <a:t>2</a:t>
            </a:r>
            <a:r>
              <a:rPr lang="zh-CN" altLang="en-US" dirty="0" smtClean="0"/>
              <a:t>）这</a:t>
            </a:r>
            <a:r>
              <a:rPr lang="zh-CN" altLang="en-US" sz="4000" dirty="0" smtClean="0"/>
              <a:t>是哪个</a:t>
            </a:r>
            <a:r>
              <a:rPr lang="zh-CN" altLang="en-US" sz="4000" dirty="0" smtClean="0"/>
              <a:t>大神设计的</a:t>
            </a:r>
            <a:r>
              <a:rPr lang="en-US" altLang="zh-CN" sz="4000" dirty="0" smtClean="0"/>
              <a:t>?  </a:t>
            </a:r>
            <a:r>
              <a:rPr lang="zh-CN" altLang="en-US" sz="4000" dirty="0" smtClean="0"/>
              <a:t>我也是醉了</a:t>
            </a:r>
            <a:endParaRPr lang="zh-CN" altLang="en-US" sz="4000" dirty="0"/>
          </a:p>
        </p:txBody>
      </p:sp>
      <p:pic>
        <p:nvPicPr>
          <p:cNvPr id="2050" name="Picture 2" descr="C:\Users\李传义\Documents\醉了2.jpg"/>
          <p:cNvPicPr>
            <a:picLocks noGrp="1" noChangeAspect="1" noChangeArrowheads="1"/>
          </p:cNvPicPr>
          <p:nvPr>
            <p:ph idx="1"/>
          </p:nvPr>
        </p:nvPicPr>
        <p:blipFill>
          <a:blip r:embed="rId1" cstate="print"/>
          <a:srcRect/>
          <a:stretch>
            <a:fillRect/>
          </a:stretch>
        </p:blipFill>
        <p:spPr bwMode="auto">
          <a:xfrm>
            <a:off x="3318510" y="1849120"/>
            <a:ext cx="4662170" cy="430403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r>
              <a:rPr lang="en-US" altLang="zh-CN" sz="4000" dirty="0" smtClean="0"/>
              <a:t>    3</a:t>
            </a:r>
            <a:r>
              <a:rPr lang="zh-CN" altLang="en-US" sz="4000" dirty="0" smtClean="0"/>
              <a:t>）这是谁家的孩子？我也是醉了</a:t>
            </a:r>
            <a:endParaRPr lang="zh-CN" altLang="en-US" sz="4000" dirty="0"/>
          </a:p>
        </p:txBody>
      </p:sp>
      <p:pic>
        <p:nvPicPr>
          <p:cNvPr id="3074" name="Picture 2" descr="C:\Users\李传义\Documents\我晕.jpg"/>
          <p:cNvPicPr>
            <a:picLocks noGrp="1" noChangeAspect="1" noChangeArrowheads="1"/>
          </p:cNvPicPr>
          <p:nvPr>
            <p:ph idx="1"/>
            <p:custDataLst>
              <p:tags r:id="rId1"/>
            </p:custDataLst>
          </p:nvPr>
        </p:nvPicPr>
        <p:blipFill>
          <a:blip r:embed="rId2" cstate="print"/>
          <a:srcRect/>
          <a:stretch>
            <a:fillRect/>
          </a:stretch>
        </p:blipFill>
        <p:spPr bwMode="auto">
          <a:xfrm>
            <a:off x="4843145" y="1899285"/>
            <a:ext cx="3378200" cy="2536825"/>
          </a:xfrm>
          <a:prstGeom prst="roundRect">
            <a:avLst/>
          </a:prstGeom>
          <a:noFill/>
        </p:spPr>
      </p:pic>
      <p:pic>
        <p:nvPicPr>
          <p:cNvPr id="3" name="图片 2"/>
          <p:cNvPicPr>
            <a:picLocks noChangeAspect="1"/>
          </p:cNvPicPr>
          <p:nvPr>
            <p:custDataLst>
              <p:tags r:id="rId3"/>
            </p:custDataLst>
          </p:nvPr>
        </p:nvPicPr>
        <p:blipFill>
          <a:blip r:embed="rId4"/>
          <a:stretch>
            <a:fillRect/>
          </a:stretch>
        </p:blipFill>
        <p:spPr>
          <a:xfrm>
            <a:off x="457200" y="2700020"/>
            <a:ext cx="3493770" cy="3493770"/>
          </a:xfrm>
          <a:prstGeom prst="rect">
            <a:avLst/>
          </a:prstGeom>
        </p:spPr>
      </p:pic>
      <p:sp>
        <p:nvSpPr>
          <p:cNvPr id="4" name="圆角右箭头 3"/>
          <p:cNvSpPr/>
          <p:nvPr/>
        </p:nvSpPr>
        <p:spPr>
          <a:xfrm>
            <a:off x="4140200" y="2316480"/>
            <a:ext cx="491490" cy="6800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124744"/>
            <a:ext cx="8229600" cy="4929411"/>
          </a:xfrm>
        </p:spPr>
        <p:txBody>
          <a:bodyPr/>
          <a:lstStyle/>
          <a:p>
            <a:pPr>
              <a:buNone/>
            </a:pPr>
            <a:r>
              <a:rPr lang="en-US" altLang="zh-CN" sz="4000" b="1" dirty="0" smtClean="0"/>
              <a:t>2</a:t>
            </a:r>
            <a:r>
              <a:rPr lang="zh-CN" altLang="en-US" sz="4000" b="1" dirty="0" smtClean="0"/>
              <a:t>、我都崩溃bēng kuì了</a:t>
            </a:r>
            <a:endParaRPr lang="en-US" altLang="zh-CN" sz="4000" b="1" dirty="0" smtClean="0"/>
          </a:p>
          <a:p>
            <a:pPr>
              <a:buNone/>
            </a:pPr>
            <a:r>
              <a:rPr lang="en-US" altLang="zh-CN" b="1" dirty="0" smtClean="0"/>
              <a:t>    </a:t>
            </a:r>
            <a:r>
              <a:rPr lang="zh-CN" altLang="en-US" b="1" dirty="0" smtClean="0">
                <a:solidFill>
                  <a:srgbClr val="0070C0"/>
                </a:solidFill>
              </a:rPr>
              <a:t>同义词：我的内心几乎是崩溃的</a:t>
            </a:r>
            <a:endParaRPr lang="en-US" altLang="zh-CN" b="1" dirty="0" smtClean="0">
              <a:solidFill>
                <a:srgbClr val="0070C0"/>
              </a:solidFill>
            </a:endParaRPr>
          </a:p>
          <a:p>
            <a:pPr>
              <a:buNone/>
            </a:pPr>
            <a:r>
              <a:rPr lang="en-US" altLang="zh-CN" b="1" dirty="0" smtClean="0">
                <a:solidFill>
                  <a:srgbClr val="0070C0"/>
                </a:solidFill>
              </a:rPr>
              <a:t>                       </a:t>
            </a:r>
            <a:r>
              <a:rPr lang="zh-CN" altLang="en-US" b="1" dirty="0" smtClean="0">
                <a:solidFill>
                  <a:srgbClr val="0070C0"/>
                </a:solidFill>
              </a:rPr>
              <a:t>整个人都不好了</a:t>
            </a:r>
            <a:endParaRPr lang="en-US" altLang="zh-CN" b="1" dirty="0" smtClean="0">
              <a:solidFill>
                <a:srgbClr val="0070C0"/>
              </a:solidFill>
            </a:endParaRPr>
          </a:p>
          <a:p>
            <a:pPr>
              <a:buNone/>
            </a:pPr>
            <a:r>
              <a:rPr lang="zh-CN" altLang="en-US" b="1" dirty="0" smtClean="0">
                <a:solidFill>
                  <a:srgbClr val="0070C0"/>
                </a:solidFill>
              </a:rPr>
              <a:t>                       </a:t>
            </a:r>
            <a:r>
              <a:rPr lang="zh-CN" altLang="en-US" dirty="0" smtClean="0">
                <a:solidFill>
                  <a:srgbClr val="0070C0"/>
                </a:solidFill>
              </a:rPr>
              <a:t>太</a:t>
            </a:r>
            <a:r>
              <a:rPr lang="zh-CN" altLang="en-US" b="1" dirty="0" smtClean="0">
                <a:solidFill>
                  <a:srgbClr val="0070C0"/>
                </a:solidFill>
              </a:rPr>
              <a:t>心塞</a:t>
            </a:r>
            <a:r>
              <a:rPr lang="zh-CN" altLang="en-US" dirty="0" smtClean="0">
                <a:solidFill>
                  <a:srgbClr val="0070C0"/>
                </a:solidFill>
              </a:rPr>
              <a:t>了</a:t>
            </a:r>
            <a:endParaRPr lang="en-US" altLang="zh-CN" dirty="0" smtClean="0">
              <a:solidFill>
                <a:srgbClr val="0070C0"/>
              </a:solidFill>
            </a:endParaRPr>
          </a:p>
          <a:p>
            <a:pPr>
              <a:buNone/>
            </a:pPr>
            <a:r>
              <a:rPr lang="en-US" altLang="zh-CN" b="1" dirty="0" smtClean="0"/>
              <a:t>【</a:t>
            </a:r>
            <a:r>
              <a:rPr lang="zh-CN" altLang="en-US" b="1" dirty="0" smtClean="0"/>
              <a:t>例句</a:t>
            </a:r>
            <a:r>
              <a:rPr lang="en-US" altLang="zh-CN" b="1" dirty="0" smtClean="0"/>
              <a:t>】 </a:t>
            </a:r>
            <a:r>
              <a:rPr lang="zh-CN" altLang="en-US" b="1" dirty="0" smtClean="0"/>
              <a:t>：</a:t>
            </a:r>
            <a:endParaRPr lang="en-US" altLang="zh-CN" b="1" dirty="0" smtClean="0"/>
          </a:p>
          <a:p>
            <a:pPr>
              <a:buNone/>
            </a:pPr>
            <a:r>
              <a:rPr lang="en-US" altLang="zh-CN" sz="3600" dirty="0" smtClean="0"/>
              <a:t>1</a:t>
            </a:r>
            <a:r>
              <a:rPr lang="zh-CN" altLang="en-US" sz="3600" dirty="0" smtClean="0"/>
              <a:t>）大一新生这个春节不放假？听到这个消息我都崩溃了。</a:t>
            </a:r>
            <a:endParaRPr lang="zh-CN" altLang="en-US" sz="3600" dirty="0" smtClean="0"/>
          </a:p>
          <a:p>
            <a:pPr>
              <a:buNone/>
            </a:pPr>
            <a:r>
              <a:rPr lang="en-US" altLang="zh-CN" sz="3600" dirty="0" smtClean="0"/>
              <a:t>2</a:t>
            </a:r>
            <a:r>
              <a:rPr lang="zh-CN" altLang="en-US" sz="3600" dirty="0" smtClean="0"/>
              <a:t>）疫情持续了快两年了，</a:t>
            </a:r>
            <a:r>
              <a:rPr lang="zh-CN" altLang="en-US" sz="3600" dirty="0" smtClean="0">
                <a:sym typeface="+mn-ea"/>
              </a:rPr>
              <a:t>我都崩溃了。</a:t>
            </a:r>
            <a:endParaRPr lang="en-US" altLang="zh-CN" sz="3600" dirty="0" smtClean="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57200" y="955040"/>
            <a:ext cx="8229600" cy="4526280"/>
          </a:xfrm>
        </p:spPr>
        <p:txBody>
          <a:bodyPr/>
          <a:lstStyle/>
          <a:p>
            <a:pPr>
              <a:buNone/>
            </a:pPr>
            <a:r>
              <a:rPr lang="en-US" altLang="zh-CN" b="1" dirty="0" smtClean="0"/>
              <a:t>【</a:t>
            </a:r>
            <a:r>
              <a:rPr lang="zh-CN" altLang="en-US" b="1" dirty="0" smtClean="0"/>
              <a:t>例句</a:t>
            </a:r>
            <a:r>
              <a:rPr lang="en-US" altLang="zh-CN" b="1" dirty="0" smtClean="0"/>
              <a:t>】 </a:t>
            </a:r>
            <a:r>
              <a:rPr lang="zh-CN" altLang="en-US" b="1" dirty="0" smtClean="0"/>
              <a:t>：</a:t>
            </a:r>
            <a:endParaRPr lang="en-US" altLang="zh-CN" b="1" dirty="0" smtClean="0"/>
          </a:p>
          <a:p>
            <a:pPr>
              <a:buNone/>
            </a:pPr>
            <a:r>
              <a:rPr lang="en-US" altLang="zh-CN" b="1" dirty="0" smtClean="0"/>
              <a:t>1</a:t>
            </a:r>
            <a:r>
              <a:rPr lang="zh-CN" altLang="en-US" b="1" dirty="0" smtClean="0"/>
              <a:t>、在微信朋友圈里点赞的不一定都是你的好朋友。</a:t>
            </a:r>
            <a:endParaRPr lang="en-US" altLang="zh-CN" b="1" dirty="0" smtClean="0"/>
          </a:p>
          <a:p>
            <a:pPr>
              <a:buNone/>
            </a:pPr>
            <a:r>
              <a:rPr lang="en-US" altLang="zh-CN" b="1" dirty="0" smtClean="0"/>
              <a:t>2</a:t>
            </a:r>
            <a:r>
              <a:rPr lang="zh-CN" altLang="en-US" b="1" dirty="0" smtClean="0"/>
              <a:t>、这家快递公司的送货速度太快了，我给他们点赞。</a:t>
            </a:r>
            <a:endParaRPr lang="zh-CN" altLang="en-US" b="1" dirty="0" smtClean="0"/>
          </a:p>
          <a:p>
            <a:pPr>
              <a:buNone/>
            </a:pPr>
            <a:r>
              <a:rPr lang="en-US" altLang="zh-CN" b="1" dirty="0" smtClean="0">
                <a:sym typeface="+mn-ea"/>
              </a:rPr>
              <a:t>3</a:t>
            </a:r>
            <a:r>
              <a:rPr lang="zh-CN" altLang="en-US" b="1" dirty="0" smtClean="0">
                <a:sym typeface="+mn-ea"/>
              </a:rPr>
              <a:t>、这位四川女孩惊艳全球 ，全球数万网友疯狂点赞 。</a:t>
            </a:r>
            <a:endParaRPr lang="en-US" altLang="zh-CN" b="1" dirty="0" smtClean="0"/>
          </a:p>
        </p:txBody>
      </p:sp>
      <p:pic>
        <p:nvPicPr>
          <p:cNvPr id="1026" name="Picture 2" descr="C:\Users\lenovo\Pictures\点赞.jpg"/>
          <p:cNvPicPr>
            <a:picLocks noGrp="1" noChangeAspect="1" noChangeArrowheads="1"/>
          </p:cNvPicPr>
          <p:nvPr/>
        </p:nvPicPr>
        <p:blipFill>
          <a:blip r:embed="rId1" cstate="print"/>
          <a:srcRect/>
          <a:stretch>
            <a:fillRect/>
          </a:stretch>
        </p:blipFill>
        <p:spPr bwMode="auto">
          <a:xfrm>
            <a:off x="6137910" y="4267835"/>
            <a:ext cx="2344420" cy="2337435"/>
          </a:xfrm>
          <a:prstGeom prst="ellipse">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7544" y="1340768"/>
            <a:ext cx="8229600" cy="4525963"/>
          </a:xfrm>
        </p:spPr>
        <p:txBody>
          <a:bodyPr>
            <a:normAutofit/>
          </a:bodyPr>
          <a:lstStyle/>
          <a:p>
            <a:pPr>
              <a:buNone/>
            </a:pPr>
            <a:r>
              <a:rPr lang="en-US" altLang="zh-CN" sz="3600" dirty="0" smtClean="0"/>
              <a:t>2</a:t>
            </a:r>
            <a:r>
              <a:rPr lang="zh-CN" altLang="en-US" sz="3600" dirty="0" smtClean="0"/>
              <a:t>）一提起北京的房价，我整个人都不好了。</a:t>
            </a:r>
            <a:endParaRPr lang="en-US" altLang="zh-CN" sz="3600" dirty="0" smtClean="0"/>
          </a:p>
          <a:p>
            <a:pPr>
              <a:buNone/>
            </a:pPr>
            <a:r>
              <a:rPr lang="en-US" altLang="zh-CN" sz="3600" dirty="0" smtClean="0"/>
              <a:t>3</a:t>
            </a:r>
            <a:r>
              <a:rPr lang="zh-CN" altLang="en-US" sz="3600" dirty="0" smtClean="0"/>
              <a:t>）三门考试都没通过，很心塞呀。</a:t>
            </a:r>
            <a:endParaRPr lang="zh-CN" altLang="en-US" sz="3600" dirty="0"/>
          </a:p>
        </p:txBody>
      </p:sp>
      <p:pic>
        <p:nvPicPr>
          <p:cNvPr id="6146" name="Picture 2" descr="C:\Users\Li Jialei\Pictures\心塞.png"/>
          <p:cNvPicPr>
            <a:picLocks noGrp="1" noChangeAspect="1" noChangeArrowheads="1"/>
          </p:cNvPicPr>
          <p:nvPr/>
        </p:nvPicPr>
        <p:blipFill>
          <a:blip r:embed="rId1" cstate="print"/>
          <a:srcRect/>
          <a:stretch>
            <a:fillRect/>
          </a:stretch>
        </p:blipFill>
        <p:spPr bwMode="auto">
          <a:xfrm>
            <a:off x="1786890" y="3283585"/>
            <a:ext cx="3387725" cy="3068320"/>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Li Jialei\Pictures\崩溃.jpg"/>
          <p:cNvPicPr>
            <a:picLocks noGrp="1" noChangeAspect="1" noChangeArrowheads="1"/>
          </p:cNvPicPr>
          <p:nvPr>
            <p:ph idx="1"/>
          </p:nvPr>
        </p:nvPicPr>
        <p:blipFill>
          <a:blip r:embed="rId1" cstate="print"/>
          <a:srcRect/>
          <a:stretch>
            <a:fillRect/>
          </a:stretch>
        </p:blipFill>
        <p:spPr bwMode="auto">
          <a:xfrm>
            <a:off x="665480" y="2291715"/>
            <a:ext cx="3799840" cy="3683000"/>
          </a:xfrm>
          <a:prstGeom prst="rect">
            <a:avLst/>
          </a:prstGeom>
          <a:noFill/>
        </p:spPr>
      </p:pic>
      <p:pic>
        <p:nvPicPr>
          <p:cNvPr id="5122" name="Picture 2" descr="C:\Users\Li Jialei\Pictures\崩溃2.jpg"/>
          <p:cNvPicPr>
            <a:picLocks noGrp="1" noChangeAspect="1" noChangeArrowheads="1"/>
          </p:cNvPicPr>
          <p:nvPr/>
        </p:nvPicPr>
        <p:blipFill>
          <a:blip r:embed="rId2" cstate="print"/>
          <a:srcRect/>
          <a:stretch>
            <a:fillRect/>
          </a:stretch>
        </p:blipFill>
        <p:spPr bwMode="auto">
          <a:xfrm>
            <a:off x="5010785" y="868045"/>
            <a:ext cx="3331210" cy="284353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      </a:t>
            </a:r>
            <a:r>
              <a:rPr lang="en-US" altLang="zh-CN" sz="3600" dirty="0" smtClean="0">
                <a:solidFill>
                  <a:schemeClr val="tx1"/>
                </a:solidFill>
                <a:effectLst>
                  <a:outerShdw blurRad="38100" dist="25400" dir="5400000" algn="ctr" rotWithShape="0">
                    <a:srgbClr val="6E747A">
                      <a:alpha val="43000"/>
                    </a:srgbClr>
                  </a:outerShdw>
                </a:effectLst>
              </a:rPr>
              <a:t>3</a:t>
            </a:r>
            <a:r>
              <a:rPr lang="zh-CN" altLang="en-US" sz="3600" dirty="0" smtClean="0">
                <a:solidFill>
                  <a:schemeClr val="tx1"/>
                </a:solidFill>
                <a:effectLst>
                  <a:outerShdw blurRad="38100" dist="25400" dir="5400000" algn="ctr" rotWithShape="0">
                    <a:srgbClr val="6E747A">
                      <a:alpha val="43000"/>
                    </a:srgbClr>
                  </a:outerShdw>
                </a:effectLst>
              </a:rPr>
              <a:t>、确认过眼神</a:t>
            </a:r>
            <a:endParaRPr lang="zh-CN" altLang="en-US" sz="3600" dirty="0" smtClean="0">
              <a:solidFill>
                <a:schemeClr val="tx1"/>
              </a:solidFill>
              <a:effectLst>
                <a:outerShdw blurRad="38100" dist="25400" dir="5400000" algn="ctr" rotWithShape="0">
                  <a:srgbClr val="6E747A">
                    <a:alpha val="43000"/>
                  </a:srgbClr>
                </a:outerShdw>
              </a:effectLst>
            </a:endParaRPr>
          </a:p>
        </p:txBody>
      </p:sp>
      <p:sp>
        <p:nvSpPr>
          <p:cNvPr id="3" name="内容占位符 2"/>
          <p:cNvSpPr>
            <a:spLocks noGrp="1"/>
          </p:cNvSpPr>
          <p:nvPr>
            <p:ph idx="1"/>
          </p:nvPr>
        </p:nvSpPr>
        <p:spPr>
          <a:xfrm>
            <a:off x="457200" y="1412776"/>
            <a:ext cx="8229600" cy="4713387"/>
          </a:xfrm>
        </p:spPr>
        <p:txBody>
          <a:bodyPr>
            <a:normAutofit/>
          </a:bodyPr>
          <a:lstStyle/>
          <a:p>
            <a:r>
              <a:rPr lang="en-US" altLang="zh-CN" dirty="0" smtClean="0"/>
              <a:t>【</a:t>
            </a:r>
            <a:r>
              <a:rPr lang="zh-CN" altLang="en-US" dirty="0" smtClean="0"/>
              <a:t>意思</a:t>
            </a:r>
            <a:r>
              <a:rPr lang="en-US" altLang="zh-CN" dirty="0" smtClean="0"/>
              <a:t>】</a:t>
            </a:r>
            <a:r>
              <a:rPr lang="zh-CN" altLang="en-US" dirty="0" smtClean="0"/>
              <a:t>原是林俊杰的歌曲</a:t>
            </a:r>
            <a:r>
              <a:rPr lang="en-US" altLang="zh-CN" dirty="0" smtClean="0"/>
              <a:t>《</a:t>
            </a:r>
            <a:r>
              <a:rPr lang="zh-CN" altLang="en-US" dirty="0" smtClean="0"/>
              <a:t>醉赤壁</a:t>
            </a:r>
            <a:r>
              <a:rPr lang="en-US" altLang="zh-CN" dirty="0" smtClean="0"/>
              <a:t>》</a:t>
            </a:r>
            <a:r>
              <a:rPr lang="zh-CN" altLang="en-US" dirty="0" smtClean="0"/>
              <a:t>里的一句歌词</a:t>
            </a:r>
            <a:r>
              <a:rPr lang="en-US" altLang="zh-CN" dirty="0" smtClean="0"/>
              <a:t>:</a:t>
            </a:r>
            <a:r>
              <a:rPr lang="zh-CN" altLang="en-US" dirty="0" smtClean="0"/>
              <a:t>“确认过眼神，我遇上对的人” 后来走红网络的“确认过眼神”，仅表示“确认过”、“甄别过”的意思，与“眼神”不一定有关。</a:t>
            </a:r>
            <a:endParaRPr lang="zh-CN" altLang="en-US" dirty="0" smtClean="0"/>
          </a:p>
          <a:p>
            <a:r>
              <a:rPr lang="en-US" altLang="zh-CN" dirty="0" smtClean="0">
                <a:sym typeface="+mn-ea"/>
              </a:rPr>
              <a:t>【</a:t>
            </a:r>
            <a:r>
              <a:rPr lang="zh-CN" altLang="en-US" b="1" dirty="0" smtClean="0"/>
              <a:t>用法</a:t>
            </a:r>
            <a:r>
              <a:rPr lang="en-US" altLang="zh-CN" dirty="0" smtClean="0">
                <a:sym typeface="+mn-ea"/>
              </a:rPr>
              <a:t>】</a:t>
            </a:r>
            <a:r>
              <a:rPr lang="zh-CN" altLang="en-US" dirty="0" smtClean="0"/>
              <a:t>前面一句</a:t>
            </a:r>
            <a:r>
              <a:rPr lang="en-US" altLang="zh-CN" dirty="0" smtClean="0"/>
              <a:t>“</a:t>
            </a:r>
            <a:r>
              <a:rPr lang="zh-CN" altLang="en-US" dirty="0" smtClean="0"/>
              <a:t>确认过眼神</a:t>
            </a:r>
            <a:r>
              <a:rPr lang="en-US" altLang="zh-CN" dirty="0" smtClean="0"/>
              <a:t>”</a:t>
            </a:r>
            <a:r>
              <a:rPr lang="zh-CN" altLang="en-US" dirty="0" smtClean="0"/>
              <a:t>后面接上你确定过的事。</a:t>
            </a:r>
            <a:br>
              <a:rPr lang="zh-CN" altLang="en-US" dirty="0" smtClean="0"/>
            </a:br>
            <a:endParaRPr lang="zh-CN" altLang="en-US" dirty="0" smtClean="0"/>
          </a:p>
          <a:p>
            <a:endParaRPr lang="zh-CN" altLang="en-US" dirty="0" smtClean="0"/>
          </a:p>
          <a:p>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None/>
            </a:pPr>
            <a:r>
              <a:rPr lang="en-US" altLang="zh-CN" b="1" dirty="0" smtClean="0"/>
              <a:t>【</a:t>
            </a:r>
            <a:r>
              <a:rPr lang="zh-CN" altLang="en-US" b="1" dirty="0" smtClean="0"/>
              <a:t>例句</a:t>
            </a:r>
            <a:r>
              <a:rPr lang="en-US" altLang="zh-CN" b="1" dirty="0" smtClean="0"/>
              <a:t>】</a:t>
            </a:r>
            <a:r>
              <a:rPr lang="zh-CN" altLang="en-US" b="1" dirty="0" smtClean="0"/>
              <a:t>：</a:t>
            </a:r>
            <a:endParaRPr lang="en-US" altLang="zh-CN" b="1" dirty="0" smtClean="0"/>
          </a:p>
          <a:p>
            <a:pPr>
              <a:buNone/>
            </a:pPr>
            <a:r>
              <a:rPr lang="en-US" altLang="zh-CN" b="1" dirty="0" smtClean="0"/>
              <a:t> </a:t>
            </a:r>
            <a:endParaRPr lang="en-US" altLang="zh-CN" b="1" dirty="0" smtClean="0"/>
          </a:p>
          <a:p>
            <a:r>
              <a:rPr lang="zh-CN" altLang="en-US" dirty="0" smtClean="0"/>
              <a:t>确认过眼神，你是我</a:t>
            </a:r>
            <a:r>
              <a:rPr lang="zh-CN" altLang="en-US" dirty="0" smtClean="0"/>
              <a:t>最讨厌的那种人</a:t>
            </a:r>
            <a:r>
              <a:rPr lang="zh-CN" altLang="en-US" dirty="0" smtClean="0"/>
              <a:t>。</a:t>
            </a:r>
            <a:endParaRPr lang="en-US" altLang="zh-CN" dirty="0" smtClean="0"/>
          </a:p>
          <a:p>
            <a:r>
              <a:rPr lang="zh-CN" altLang="en-US" dirty="0" smtClean="0"/>
              <a:t>确认过眼神，你是个有才华的学生。</a:t>
            </a:r>
            <a:endParaRPr lang="en-US" altLang="zh-CN" dirty="0" smtClean="0"/>
          </a:p>
          <a:p>
            <a:r>
              <a:rPr lang="zh-CN" altLang="en-US" dirty="0" smtClean="0"/>
              <a:t>确认过眼神，你是个学渣。</a:t>
            </a:r>
            <a:endParaRPr lang="zh-CN" altLang="en-US" dirty="0" smtClean="0"/>
          </a:p>
          <a:p>
            <a:r>
              <a:rPr lang="zh-CN" altLang="en-US" dirty="0" smtClean="0"/>
              <a:t>确认过眼神，是没睡醒的人</a:t>
            </a:r>
            <a:r>
              <a:rPr lang="en-US" altLang="zh-CN" dirty="0" smtClean="0"/>
              <a:t>……</a:t>
            </a:r>
            <a:endParaRPr lang="zh-CN" altLang="en-US" dirty="0" smtClean="0"/>
          </a:p>
          <a:p>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a:buNone/>
            </a:pPr>
            <a:r>
              <a:rPr lang="en-US" altLang="zh-CN" dirty="0" smtClean="0"/>
              <a:t>4</a:t>
            </a:r>
            <a:r>
              <a:rPr lang="zh-CN" altLang="en-US" dirty="0" smtClean="0"/>
              <a:t>、贫穷限制了我的想象力</a:t>
            </a:r>
            <a:endParaRPr lang="en-US" altLang="zh-CN" dirty="0" smtClean="0"/>
          </a:p>
          <a:p>
            <a:pPr>
              <a:buNone/>
            </a:pPr>
            <a:r>
              <a:rPr lang="zh-CN" altLang="en-US" dirty="0" smtClean="0"/>
              <a:t> </a:t>
            </a:r>
            <a:r>
              <a:rPr lang="en-US" altLang="zh-CN" b="1" dirty="0" smtClean="0"/>
              <a:t>【</a:t>
            </a:r>
            <a:r>
              <a:rPr lang="zh-CN" altLang="en-US" b="1" dirty="0" smtClean="0"/>
              <a:t>意思</a:t>
            </a:r>
            <a:r>
              <a:rPr lang="en-US" altLang="zh-CN" b="1" dirty="0" smtClean="0"/>
              <a:t>】</a:t>
            </a:r>
            <a:r>
              <a:rPr lang="zh-CN" altLang="en-US" dirty="0" smtClean="0"/>
              <a:t>  该词常常用来自嘲有钱人的世界、有钱人的生活我们一般人根本难以想象。虽然是一句玩笑话，说起来有一点现实和残忍，因为没有尝过，穿过最好的衣服是集市上</a:t>
            </a:r>
            <a:r>
              <a:rPr lang="en-US" altLang="zh-CN" dirty="0" smtClean="0"/>
              <a:t>100</a:t>
            </a:r>
            <a:r>
              <a:rPr lang="zh-CN" altLang="en-US" dirty="0" smtClean="0"/>
              <a:t>块的外套，怎么去理解</a:t>
            </a:r>
            <a:r>
              <a:rPr lang="en-US" altLang="zh-CN" dirty="0" smtClean="0"/>
              <a:t>10</a:t>
            </a:r>
            <a:r>
              <a:rPr lang="zh-CN" altLang="en-US" dirty="0" smtClean="0"/>
              <a:t>万块的背包？</a:t>
            </a:r>
            <a:endParaRPr lang="en-US" altLang="zh-CN" dirty="0" smtClean="0"/>
          </a:p>
          <a:p>
            <a:pPr>
              <a:buNone/>
            </a:pP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4294967295"/>
          </p:nvPr>
        </p:nvPicPr>
        <p:blipFill>
          <a:blip r:embed="rId1"/>
          <a:stretch>
            <a:fillRect/>
          </a:stretch>
        </p:blipFill>
        <p:spPr>
          <a:xfrm>
            <a:off x="506730" y="1694815"/>
            <a:ext cx="3423285" cy="4517390"/>
          </a:xfrm>
          <a:prstGeom prst="rect">
            <a:avLst/>
          </a:prstGeom>
          <a:ln>
            <a:solidFill>
              <a:schemeClr val="accent1"/>
            </a:solidFill>
          </a:ln>
        </p:spPr>
      </p:pic>
      <p:sp>
        <p:nvSpPr>
          <p:cNvPr id="5" name="文本框 4"/>
          <p:cNvSpPr txBox="1"/>
          <p:nvPr/>
        </p:nvSpPr>
        <p:spPr>
          <a:xfrm>
            <a:off x="1852930" y="546100"/>
            <a:ext cx="5744210" cy="953135"/>
          </a:xfrm>
          <a:prstGeom prst="rect">
            <a:avLst/>
          </a:prstGeom>
          <a:noFill/>
        </p:spPr>
        <p:txBody>
          <a:bodyPr wrap="square" rtlCol="0" anchor="t">
            <a:spAutoFit/>
          </a:bodyPr>
          <a:p>
            <a:r>
              <a:rPr lang="zh-CN" altLang="en-US" sz="2800"/>
              <a:t>终于知道什么是</a:t>
            </a:r>
            <a:r>
              <a:rPr lang="zh-CN" altLang="en-US" sz="2800"/>
              <a:t>：贫穷限制了我的想象力。 </a:t>
            </a:r>
            <a:endParaRPr lang="zh-CN" altLang="en-US" sz="2800"/>
          </a:p>
        </p:txBody>
      </p:sp>
      <p:pic>
        <p:nvPicPr>
          <p:cNvPr id="6" name="图片 5" descr="屏幕截图 2020-11-19 104717"/>
          <p:cNvPicPr>
            <a:picLocks noChangeAspect="1"/>
          </p:cNvPicPr>
          <p:nvPr/>
        </p:nvPicPr>
        <p:blipFill>
          <a:blip r:embed="rId2"/>
          <a:stretch>
            <a:fillRect/>
          </a:stretch>
        </p:blipFill>
        <p:spPr>
          <a:xfrm>
            <a:off x="4826000" y="1694815"/>
            <a:ext cx="3691890" cy="4358640"/>
          </a:xfrm>
          <a:prstGeom prst="rect">
            <a:avLst/>
          </a:prstGeom>
          <a:ln>
            <a:solidFill>
              <a:schemeClr val="accent1"/>
            </a:solid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26415" y="1322070"/>
            <a:ext cx="8229600" cy="4525963"/>
          </a:xfrm>
        </p:spPr>
        <p:txBody>
          <a:bodyPr>
            <a:normAutofit lnSpcReduction="10000"/>
          </a:bodyPr>
          <a:p>
            <a:pPr marL="0" indent="0">
              <a:buNone/>
            </a:pPr>
            <a:r>
              <a:rPr lang="en-US" altLang="zh-CN" sz="4445" b="1"/>
              <a:t>5</a:t>
            </a:r>
            <a:r>
              <a:rPr lang="zh-CN" altLang="en-US" sz="4445" b="1"/>
              <a:t>、我太难了    （左右为难）</a:t>
            </a:r>
            <a:endParaRPr lang="zh-CN" altLang="en-US"/>
          </a:p>
          <a:p>
            <a:pPr marL="0" indent="0">
              <a:buNone/>
            </a:pPr>
            <a:r>
              <a:rPr lang="zh-CN" altLang="en-US"/>
              <a:t>  </a:t>
            </a:r>
            <a:r>
              <a:rPr lang="en-US" altLang="zh-CN" b="1" dirty="0" smtClean="0">
                <a:sym typeface="+mn-ea"/>
              </a:rPr>
              <a:t>【</a:t>
            </a:r>
            <a:r>
              <a:rPr lang="zh-CN" altLang="en-US" b="1" dirty="0" smtClean="0">
                <a:sym typeface="+mn-ea"/>
              </a:rPr>
              <a:t>意思</a:t>
            </a:r>
            <a:r>
              <a:rPr lang="en-US" altLang="zh-CN" b="1" dirty="0" smtClean="0">
                <a:sym typeface="+mn-ea"/>
              </a:rPr>
              <a:t>】</a:t>
            </a:r>
            <a:r>
              <a:rPr lang="zh-CN" altLang="en-US"/>
              <a:t>“我太难了”出自“快手”视频网站上的一个“土味视频”。视频配了一曲忧伤的音乐，主播眉头紧锁，眼神空洞，一边说着“我太难了，老铁，最近压力很大”，一边欲哭无泪地用双手紧紧扶住额头。该视频发布后，“我太难了”立即引爆网络。随后，网络上还出现了以“我太难了”为主题的表情包。</a:t>
            </a:r>
            <a:endParaRPr lang="zh-CN" altLang="en-US"/>
          </a:p>
          <a:p>
            <a:endParaRPr lang="zh-CN" altLang="en-US"/>
          </a:p>
          <a:p>
            <a:pPr marL="0" indent="0">
              <a:buNone/>
            </a:pP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en-US" altLang="zh-CN" sz="4000">
                <a:sym typeface="+mn-ea"/>
              </a:rPr>
              <a:t>6</a:t>
            </a:r>
            <a:r>
              <a:rPr lang="zh-CN" altLang="en-US" sz="4000">
                <a:sym typeface="+mn-ea"/>
              </a:rPr>
              <a:t>、我酸了</a:t>
            </a:r>
            <a:endParaRPr lang="zh-CN" altLang="en-US"/>
          </a:p>
          <a:p>
            <a:pPr marL="0" indent="0">
              <a:buNone/>
            </a:pPr>
            <a:r>
              <a:rPr lang="en-US" altLang="zh-CN" b="1" dirty="0" smtClean="0">
                <a:sym typeface="+mn-ea"/>
              </a:rPr>
              <a:t>【</a:t>
            </a:r>
            <a:r>
              <a:rPr lang="zh-CN" altLang="en-US" b="1" dirty="0" smtClean="0">
                <a:sym typeface="+mn-ea"/>
              </a:rPr>
              <a:t>意思</a:t>
            </a:r>
            <a:r>
              <a:rPr lang="en-US" altLang="zh-CN" b="1" dirty="0" smtClean="0">
                <a:sym typeface="+mn-ea"/>
              </a:rPr>
              <a:t>】</a:t>
            </a:r>
            <a:r>
              <a:rPr lang="zh-CN" altLang="en-US"/>
              <a:t>是指讽刺或嘲弄，也是“心里酸溜溜的”这种表达方式的缩略版，类似于“我嫉妒了”“我羡慕了”。</a:t>
            </a:r>
            <a:endParaRPr lang="zh-CN" altLang="en-US"/>
          </a:p>
          <a:p>
            <a:pPr marL="0" indent="0">
              <a:buNone/>
            </a:pPr>
            <a:r>
              <a:rPr lang="en-US" altLang="zh-CN" b="1" dirty="0" smtClean="0">
                <a:sym typeface="+mn-ea"/>
              </a:rPr>
              <a:t>【</a:t>
            </a:r>
            <a:r>
              <a:rPr lang="zh-CN" altLang="en-US" b="1" dirty="0" smtClean="0">
                <a:sym typeface="+mn-ea"/>
              </a:rPr>
              <a:t>例句</a:t>
            </a:r>
            <a:r>
              <a:rPr lang="en-US" altLang="zh-CN" b="1" dirty="0" smtClean="0">
                <a:sym typeface="+mn-ea"/>
              </a:rPr>
              <a:t>】</a:t>
            </a:r>
            <a:r>
              <a:rPr lang="zh-CN" altLang="en-US" dirty="0" smtClean="0">
                <a:sym typeface="+mn-ea"/>
              </a:rPr>
              <a:t>听说他不但汉语好，而且其他课程都考了第一。我酸了。</a:t>
            </a:r>
            <a:endParaRPr lang="zh-CN" altLang="en-US"/>
          </a:p>
          <a:p>
            <a:pPr marL="0" indent="0">
              <a:buNone/>
            </a:pP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35635" y="1129030"/>
            <a:ext cx="8051165" cy="4997450"/>
          </a:xfrm>
        </p:spPr>
        <p:txBody>
          <a:bodyPr>
            <a:normAutofit fontScale="90000" lnSpcReduction="10000"/>
          </a:bodyPr>
          <a:p>
            <a:pPr marL="0" indent="0">
              <a:buNone/>
            </a:pPr>
            <a:r>
              <a:rPr lang="en-US" altLang="zh-CN" sz="4000"/>
              <a:t>7</a:t>
            </a:r>
            <a:r>
              <a:rPr lang="zh-CN" altLang="en-US" sz="4000"/>
              <a:t>、爷青回</a:t>
            </a:r>
            <a:endParaRPr lang="zh-CN" altLang="en-US" sz="4000"/>
          </a:p>
          <a:p>
            <a:pPr marL="0" indent="0">
              <a:buNone/>
            </a:pPr>
            <a:r>
              <a:rPr lang="en-US" altLang="zh-CN" sz="4000" b="1" dirty="0" smtClean="0">
                <a:sym typeface="+mn-ea"/>
              </a:rPr>
              <a:t>【</a:t>
            </a:r>
            <a:r>
              <a:rPr lang="zh-CN" altLang="en-US" sz="4000" b="1" dirty="0" smtClean="0">
                <a:sym typeface="+mn-ea"/>
              </a:rPr>
              <a:t>意思</a:t>
            </a:r>
            <a:r>
              <a:rPr lang="en-US" altLang="zh-CN" sz="4000" b="1" dirty="0" smtClean="0">
                <a:sym typeface="+mn-ea"/>
              </a:rPr>
              <a:t>】</a:t>
            </a:r>
            <a:r>
              <a:rPr lang="zh-CN" altLang="en-US" sz="4000"/>
              <a:t>即“爷的青春又回来了”的缩略语。据</a:t>
            </a:r>
            <a:r>
              <a:rPr lang="en-US" altLang="zh-CN" sz="4000"/>
              <a:t>B</a:t>
            </a:r>
            <a:r>
              <a:rPr lang="zh-CN" altLang="en-US" sz="4000"/>
              <a:t>站弹幕</a:t>
            </a:r>
            <a:r>
              <a:rPr lang="zh-CN" altLang="en-US" sz="4000"/>
              <a:t>统计，其中“爷青回”被发送了超540万次，稳居第一。网民们“爷青回”用来表达再次见到曾经熟悉的人和事物时的一种喜悦之情。那些年的人物、影视剧、游戏、动画，旋律，一旦出现，不少网友往往会发出一句慨叹：“爷青回！”</a:t>
            </a:r>
            <a:endParaRPr lang="zh-CN" altLang="en-US" sz="4000"/>
          </a:p>
          <a:p>
            <a:pPr marL="0" indent="0">
              <a:buNone/>
            </a:pPr>
            <a:endParaRPr lang="zh-CN" altLang="en-US" sz="40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7a899e510fb30f24d0deb8c5b8b75544ac4b035d"/>
          <p:cNvPicPr>
            <a:picLocks noChangeAspect="1"/>
          </p:cNvPicPr>
          <p:nvPr/>
        </p:nvPicPr>
        <p:blipFill>
          <a:blip r:embed="rId1"/>
          <a:stretch>
            <a:fillRect/>
          </a:stretch>
        </p:blipFill>
        <p:spPr>
          <a:xfrm>
            <a:off x="899795" y="678815"/>
            <a:ext cx="3971290" cy="2519680"/>
          </a:xfrm>
          <a:prstGeom prst="rect">
            <a:avLst/>
          </a:prstGeom>
        </p:spPr>
      </p:pic>
      <p:pic>
        <p:nvPicPr>
          <p:cNvPr id="7" name="内容占位符 3" descr="ac345982b2b7d0a230e0704ea4cdf20e4a369ae5"/>
          <p:cNvPicPr>
            <a:picLocks noChangeAspect="1"/>
          </p:cNvPicPr>
          <p:nvPr>
            <p:ph idx="1"/>
          </p:nvPr>
        </p:nvPicPr>
        <p:blipFill>
          <a:blip r:embed="rId2"/>
          <a:stretch>
            <a:fillRect/>
          </a:stretch>
        </p:blipFill>
        <p:spPr>
          <a:xfrm>
            <a:off x="2484120" y="2636520"/>
            <a:ext cx="3492500" cy="2355850"/>
          </a:xfrm>
          <a:prstGeom prst="rect">
            <a:avLst/>
          </a:prstGeom>
        </p:spPr>
      </p:pic>
      <p:pic>
        <p:nvPicPr>
          <p:cNvPr id="8" name="图片 7" descr="src=http _www.xwdi.com_file_upload_201912_29_0222453772561.jpg&amp;refer=http _www.xwdi.com&amp;app=2002&amp;size=f9999,10000&amp;q=a80&amp;n=0&amp;g=0n&amp;fmt=jpeg"/>
          <p:cNvPicPr>
            <a:picLocks noChangeAspect="1"/>
          </p:cNvPicPr>
          <p:nvPr/>
        </p:nvPicPr>
        <p:blipFill>
          <a:blip r:embed="rId3"/>
          <a:stretch>
            <a:fillRect/>
          </a:stretch>
        </p:blipFill>
        <p:spPr>
          <a:xfrm>
            <a:off x="5220335" y="4509135"/>
            <a:ext cx="3757930" cy="21659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a:buNone/>
            </a:pPr>
            <a:r>
              <a:rPr lang="en-US" altLang="zh-CN" sz="4000" dirty="0" smtClean="0"/>
              <a:t>3</a:t>
            </a:r>
            <a:r>
              <a:rPr lang="zh-CN" altLang="en-US" sz="4000" dirty="0" smtClean="0"/>
              <a:t>、</a:t>
            </a:r>
            <a:r>
              <a:rPr lang="zh-CN" altLang="en-US" sz="4000" b="1" dirty="0" smtClean="0"/>
              <a:t>刷屏</a:t>
            </a:r>
            <a:endParaRPr lang="en-US" altLang="zh-CN" sz="4000" b="1" dirty="0" smtClean="0"/>
          </a:p>
          <a:p>
            <a:pPr>
              <a:buNone/>
            </a:pPr>
            <a:r>
              <a:rPr lang="en-US" altLang="zh-CN" sz="4000" b="1" dirty="0" smtClean="0"/>
              <a:t>【</a:t>
            </a:r>
            <a:r>
              <a:rPr lang="zh-CN" altLang="en-US" sz="4000" b="1" dirty="0" smtClean="0"/>
              <a:t>意思</a:t>
            </a:r>
            <a:r>
              <a:rPr lang="en-US" altLang="zh-CN" sz="4000" b="1" dirty="0" smtClean="0"/>
              <a:t>】</a:t>
            </a:r>
            <a:r>
              <a:rPr lang="zh-CN" altLang="en-US" sz="2800" dirty="0" smtClean="0"/>
              <a:t>广义指在微信、网上论坛、留言版、</a:t>
            </a:r>
            <a:r>
              <a:rPr lang="en-US" altLang="zh-CN" sz="2800" dirty="0" smtClean="0"/>
              <a:t>BBS</a:t>
            </a:r>
            <a:r>
              <a:rPr lang="zh-CN" altLang="en-US" sz="2800" dirty="0" smtClean="0"/>
              <a:t>以及聊天室、网络游戏聊天系统等空间，少数人短时间集中发送大量内容重复或高度相似的信息。</a:t>
            </a:r>
            <a:endParaRPr lang="en-US" altLang="zh-CN" sz="2800" b="1" dirty="0" smtClean="0"/>
          </a:p>
          <a:p>
            <a:pPr>
              <a:buNone/>
            </a:pPr>
            <a:r>
              <a:rPr lang="en-US" altLang="zh-CN" sz="4000" b="1" dirty="0" smtClean="0"/>
              <a:t>【</a:t>
            </a:r>
            <a:r>
              <a:rPr lang="zh-CN" altLang="en-US" sz="4000" b="1" dirty="0" smtClean="0"/>
              <a:t>例句</a:t>
            </a:r>
            <a:r>
              <a:rPr lang="en-US" altLang="zh-CN" sz="4000" b="1" dirty="0" smtClean="0"/>
              <a:t>】</a:t>
            </a:r>
            <a:endParaRPr lang="en-US" altLang="zh-CN" sz="4000" b="1" dirty="0" smtClean="0"/>
          </a:p>
          <a:p>
            <a:pPr>
              <a:buNone/>
            </a:pPr>
            <a:r>
              <a:rPr lang="zh-CN" altLang="en-US" sz="3600" dirty="0" smtClean="0"/>
              <a:t>   最近中国女排夺冠的新闻刷屏了各大网站和朋友圈。</a:t>
            </a:r>
            <a:endParaRPr lang="en-US" altLang="zh-CN" sz="3600" dirty="0" smtClean="0"/>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11505" y="1340485"/>
            <a:ext cx="8229600" cy="4525963"/>
          </a:xfrm>
        </p:spPr>
        <p:txBody>
          <a:bodyPr/>
          <a:p>
            <a:pPr marL="0" indent="0">
              <a:buNone/>
            </a:pPr>
            <a:r>
              <a:rPr lang="en-US" altLang="zh-CN" sz="3600" b="1"/>
              <a:t>8</a:t>
            </a:r>
            <a:r>
              <a:rPr lang="zh-CN" altLang="en-US" sz="3600" b="1"/>
              <a:t>、</a:t>
            </a:r>
            <a:r>
              <a:rPr lang="zh-CN" altLang="en-US" sz="3600" b="1">
                <a:solidFill>
                  <a:srgbClr val="FF0000"/>
                </a:solidFill>
              </a:rPr>
              <a:t>不愧是你</a:t>
            </a:r>
            <a:endParaRPr lang="zh-CN" altLang="en-US" sz="3600" b="1"/>
          </a:p>
          <a:p>
            <a:pPr marL="0" indent="0">
              <a:buNone/>
            </a:pPr>
            <a:r>
              <a:rPr lang="en-US" altLang="zh-CN" sz="3600" b="1" dirty="0" smtClean="0">
                <a:sym typeface="+mn-ea"/>
              </a:rPr>
              <a:t>【</a:t>
            </a:r>
            <a:r>
              <a:rPr lang="zh-CN" altLang="en-US" sz="3600" b="1" dirty="0" smtClean="0">
                <a:sym typeface="+mn-ea"/>
              </a:rPr>
              <a:t>意思</a:t>
            </a:r>
            <a:r>
              <a:rPr lang="en-US" altLang="zh-CN" sz="3600" b="1" dirty="0" smtClean="0">
                <a:sym typeface="+mn-ea"/>
              </a:rPr>
              <a:t>】</a:t>
            </a:r>
            <a:r>
              <a:rPr lang="en-US" altLang="zh-CN" dirty="0" smtClean="0">
                <a:sym typeface="+mn-ea"/>
              </a:rPr>
              <a:t>自2018年起作为“不愧是你”的配套说辞开始流行，多用于聊天自夸或作中角色可代入的情形</a:t>
            </a:r>
            <a:r>
              <a:rPr lang="zh-CN" altLang="en-US" dirty="0" smtClean="0">
                <a:sym typeface="+mn-ea"/>
              </a:rPr>
              <a:t>。</a:t>
            </a:r>
            <a:endParaRPr lang="zh-CN" altLang="en-US" dirty="0" smtClean="0">
              <a:sym typeface="+mn-ea"/>
            </a:endParaRPr>
          </a:p>
        </p:txBody>
      </p:sp>
      <p:pic>
        <p:nvPicPr>
          <p:cNvPr id="4" name="图片 3" descr="9150e4e5ly1g70yb12zjyj20dc0biaaa"/>
          <p:cNvPicPr>
            <a:picLocks noChangeAspect="1"/>
          </p:cNvPicPr>
          <p:nvPr/>
        </p:nvPicPr>
        <p:blipFill>
          <a:blip r:embed="rId1"/>
          <a:stretch>
            <a:fillRect/>
          </a:stretch>
        </p:blipFill>
        <p:spPr>
          <a:xfrm>
            <a:off x="4859655" y="3357245"/>
            <a:ext cx="3048000" cy="26289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b="1" dirty="0" smtClean="0">
                <a:sym typeface="+mn-ea"/>
              </a:rPr>
              <a:t>【</a:t>
            </a:r>
            <a:r>
              <a:rPr lang="zh-CN" altLang="en-US" b="1" dirty="0" smtClean="0">
                <a:sym typeface="+mn-ea"/>
              </a:rPr>
              <a:t>例句</a:t>
            </a:r>
            <a:r>
              <a:rPr lang="en-US" altLang="zh-CN" b="1" dirty="0" smtClean="0">
                <a:sym typeface="+mn-ea"/>
              </a:rPr>
              <a:t>】</a:t>
            </a:r>
            <a:endParaRPr lang="en-US" altLang="zh-CN" b="1" dirty="0" smtClean="0">
              <a:sym typeface="+mn-ea"/>
            </a:endParaRPr>
          </a:p>
          <a:p>
            <a:pPr marL="0" indent="0">
              <a:buNone/>
            </a:pPr>
            <a:r>
              <a:rPr lang="en-US" altLang="zh-CN"/>
              <a:t>1</a:t>
            </a:r>
            <a:r>
              <a:rPr lang="zh-CN" altLang="en-US"/>
              <a:t>、这么难的</a:t>
            </a:r>
            <a:r>
              <a:rPr lang="zh-CN" altLang="en-US"/>
              <a:t>高数考试，我竟然得了</a:t>
            </a:r>
            <a:r>
              <a:rPr lang="en-US" altLang="zh-CN"/>
              <a:t>100</a:t>
            </a:r>
            <a:r>
              <a:rPr lang="zh-CN" altLang="en-US"/>
              <a:t>分！</a:t>
            </a:r>
            <a:r>
              <a:rPr lang="zh-CN" altLang="en-US"/>
              <a:t>不愧是我！</a:t>
            </a:r>
            <a:endParaRPr lang="zh-CN" altLang="en-US"/>
          </a:p>
          <a:p>
            <a:pPr marL="0" indent="0">
              <a:buNone/>
            </a:pPr>
            <a:r>
              <a:rPr lang="en-US" altLang="zh-CN"/>
              <a:t>2</a:t>
            </a:r>
            <a:r>
              <a:rPr lang="zh-CN" altLang="en-US"/>
              <a:t>、中文本科的学生就是不一样，汉语说得特别流利，不愧是</a:t>
            </a:r>
            <a:r>
              <a:rPr lang="zh-CN" altLang="en-US"/>
              <a:t>你们！</a:t>
            </a:r>
            <a:endParaRPr lang="zh-CN" altLang="en-US"/>
          </a:p>
          <a:p>
            <a:pPr marL="0" indent="0">
              <a:buNone/>
            </a:pPr>
            <a:r>
              <a:rPr lang="en-US" altLang="zh-CN"/>
              <a:t>3</a:t>
            </a:r>
            <a:r>
              <a:rPr lang="zh-CN" altLang="en-US"/>
              <a:t>、你怎么连考试都迟到呀，</a:t>
            </a:r>
            <a:r>
              <a:rPr lang="zh-CN" altLang="en-US"/>
              <a:t>不愧是你！</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619672" y="2636912"/>
            <a:ext cx="6120680" cy="1512168"/>
          </a:xfrm>
          <a:prstGeom prst="bevel">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normAutofit/>
          </a:bodyPr>
          <a:lstStyle/>
          <a:p>
            <a:pPr algn="ctr">
              <a:buNone/>
            </a:pPr>
            <a:r>
              <a:rPr lang="en-US" altLang="zh-CN" sz="4000" dirty="0" smtClean="0"/>
              <a:t> </a:t>
            </a:r>
            <a:r>
              <a:rPr lang="zh-CN" altLang="en-US" sz="4000" dirty="0" smtClean="0"/>
              <a:t>第四类   其他</a:t>
            </a:r>
            <a:endParaRPr lang="zh-CN" altLang="en-US" sz="40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124744"/>
            <a:ext cx="8229600" cy="5001419"/>
          </a:xfrm>
        </p:spPr>
        <p:txBody>
          <a:bodyPr>
            <a:normAutofit lnSpcReduction="10000"/>
          </a:bodyPr>
          <a:lstStyle/>
          <a:p>
            <a:pPr>
              <a:buNone/>
            </a:pPr>
            <a:r>
              <a:rPr lang="en-US" altLang="zh-CN" sz="4300" b="1" dirty="0" smtClean="0"/>
              <a:t>1</a:t>
            </a:r>
            <a:r>
              <a:rPr lang="zh-CN" altLang="en-US" sz="4300" b="1" dirty="0" smtClean="0"/>
              <a:t>、佛系</a:t>
            </a:r>
            <a:endParaRPr lang="en-US" altLang="zh-CN" sz="4300" b="1" dirty="0" smtClean="0"/>
          </a:p>
          <a:p>
            <a:pPr>
              <a:buNone/>
            </a:pPr>
            <a:r>
              <a:rPr lang="en-US" altLang="zh-CN" sz="3500" b="1" dirty="0" smtClean="0"/>
              <a:t>【</a:t>
            </a:r>
            <a:r>
              <a:rPr lang="zh-CN" altLang="en-US" sz="3500" b="1" dirty="0" smtClean="0"/>
              <a:t>意思</a:t>
            </a:r>
            <a:r>
              <a:rPr lang="en-US" altLang="zh-CN" sz="3500" b="1" dirty="0" smtClean="0"/>
              <a:t>】</a:t>
            </a:r>
            <a:r>
              <a:rPr lang="zh-CN" altLang="en-US" sz="3500" dirty="0" smtClean="0"/>
              <a:t>指一种怎么都行、不大走心、看淡一切的活法和生活方式，后形成了一种文化现象，衍生出“佛系青年”、“佛系父母”、“佛系追星”、“佛系购物”“佛系恋爱”等一系列词语。</a:t>
            </a:r>
            <a:br>
              <a:rPr lang="zh-CN" altLang="en-US" dirty="0" smtClean="0"/>
            </a:br>
            <a:endParaRPr lang="zh-CN" altLang="en-US" dirty="0" smtClean="0"/>
          </a:p>
          <a:p>
            <a:pPr>
              <a:buNone/>
            </a:pPr>
            <a:r>
              <a:rPr lang="en-US" altLang="zh-CN" b="1" dirty="0" smtClean="0"/>
              <a:t>【</a:t>
            </a:r>
            <a:r>
              <a:rPr lang="zh-CN" altLang="en-US" b="1" dirty="0" smtClean="0"/>
              <a:t>例句</a:t>
            </a:r>
            <a:r>
              <a:rPr lang="en-US" altLang="zh-CN" b="1" dirty="0" smtClean="0"/>
              <a:t>】</a:t>
            </a:r>
            <a:r>
              <a:rPr lang="zh-CN" altLang="en-US" b="1" dirty="0" smtClean="0"/>
              <a:t>佛系约车：司机到门口也行，自己走两步也行。</a:t>
            </a:r>
            <a:endParaRPr lang="zh-CN" altLang="en-US" dirty="0" smtClean="0"/>
          </a:p>
          <a:p>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佛系青年</a:t>
            </a:r>
            <a:endParaRPr lang="zh-CN" altLang="en-US" dirty="0"/>
          </a:p>
        </p:txBody>
      </p:sp>
      <p:pic>
        <p:nvPicPr>
          <p:cNvPr id="3074" name="Picture 2" descr="C:\Users\魏阳秀\Desktop\佛.jpg"/>
          <p:cNvPicPr>
            <a:picLocks noGrp="1" noChangeAspect="1" noChangeArrowheads="1"/>
          </p:cNvPicPr>
          <p:nvPr>
            <p:ph idx="1"/>
          </p:nvPr>
        </p:nvPicPr>
        <p:blipFill>
          <a:blip r:embed="rId1" cstate="print"/>
          <a:srcRect/>
          <a:stretch>
            <a:fillRect/>
          </a:stretch>
        </p:blipFill>
        <p:spPr bwMode="auto">
          <a:xfrm>
            <a:off x="1306173" y="2060848"/>
            <a:ext cx="6578195" cy="3630351"/>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33e0c59fd6874528a2c7a1140e2ee07b.jpeg"/>
          <p:cNvPicPr>
            <a:picLocks noGrp="1" noChangeAspect="1"/>
          </p:cNvPicPr>
          <p:nvPr>
            <p:ph idx="1"/>
          </p:nvPr>
        </p:nvPicPr>
        <p:blipFill>
          <a:blip r:embed="rId1" cstate="print"/>
          <a:stretch>
            <a:fillRect/>
          </a:stretch>
        </p:blipFill>
        <p:spPr>
          <a:xfrm>
            <a:off x="457200" y="1412776"/>
            <a:ext cx="8229600" cy="4683276"/>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buNone/>
            </a:pPr>
            <a:r>
              <a:rPr lang="en-US" altLang="zh-CN" sz="4000" b="1" dirty="0" smtClean="0"/>
              <a:t>2</a:t>
            </a:r>
            <a:r>
              <a:rPr lang="zh-CN" altLang="en-US" sz="4000" b="1" dirty="0" smtClean="0"/>
              <a:t>、</a:t>
            </a:r>
            <a:r>
              <a:rPr lang="zh-CN" altLang="en-US" sz="4000" b="1" dirty="0" smtClean="0">
                <a:solidFill>
                  <a:srgbClr val="FF0000"/>
                </a:solidFill>
              </a:rPr>
              <a:t>山寨zhài</a:t>
            </a:r>
            <a:endParaRPr lang="zh-CN" altLang="en-US" sz="4000" b="1" dirty="0" smtClean="0">
              <a:solidFill>
                <a:srgbClr val="FF0000"/>
              </a:solidFill>
            </a:endParaRPr>
          </a:p>
          <a:p>
            <a:pPr>
              <a:buNone/>
            </a:pPr>
            <a:r>
              <a:rPr lang="en-US" altLang="zh-CN" sz="3600" b="1" dirty="0" smtClean="0"/>
              <a:t>【</a:t>
            </a:r>
            <a:r>
              <a:rPr lang="zh-CN" altLang="en-US" sz="3600" b="1" dirty="0" smtClean="0"/>
              <a:t>意思</a:t>
            </a:r>
            <a:r>
              <a:rPr lang="en-US" altLang="zh-CN" sz="3600" b="1" dirty="0" smtClean="0"/>
              <a:t>】 </a:t>
            </a:r>
            <a:r>
              <a:rPr lang="zh-CN" altLang="en-US" sz="3600" dirty="0" smtClean="0"/>
              <a:t>指</a:t>
            </a:r>
            <a:r>
              <a:rPr lang="zh-CN" altLang="en-US" sz="3600" dirty="0" smtClean="0"/>
              <a:t>由模仿、复制、抄袭而来的假冒产品。</a:t>
            </a:r>
            <a:endParaRPr lang="en-US" altLang="zh-CN" sz="3600" dirty="0" smtClean="0"/>
          </a:p>
          <a:p>
            <a:pPr>
              <a:buNone/>
            </a:pPr>
            <a:r>
              <a:rPr lang="en-US" altLang="zh-CN" sz="3600" b="1" dirty="0" smtClean="0"/>
              <a:t>【</a:t>
            </a:r>
            <a:r>
              <a:rPr lang="zh-CN" altLang="en-US" sz="3600" b="1" dirty="0" smtClean="0"/>
              <a:t>例句</a:t>
            </a:r>
            <a:r>
              <a:rPr lang="en-US" altLang="zh-CN" sz="3600" b="1" dirty="0" smtClean="0"/>
              <a:t>】</a:t>
            </a:r>
            <a:r>
              <a:rPr lang="zh-CN" altLang="en-US" sz="3600" b="1" dirty="0" smtClean="0"/>
              <a:t>：</a:t>
            </a:r>
            <a:endParaRPr lang="en-US" altLang="zh-CN" sz="3600" b="1" dirty="0" smtClean="0"/>
          </a:p>
          <a:p>
            <a:pPr>
              <a:buNone/>
            </a:pPr>
            <a:r>
              <a:rPr lang="en-US" altLang="zh-CN" sz="3600" b="1" dirty="0" smtClean="0"/>
              <a:t>1</a:t>
            </a:r>
            <a:r>
              <a:rPr lang="zh-CN" altLang="en-US" sz="3600" b="1" dirty="0" smtClean="0"/>
              <a:t>）法国哭晕，老外懵了，中国人山寨了整个</a:t>
            </a:r>
            <a:r>
              <a:rPr lang="zh-CN" altLang="en-US" sz="3600" b="1" smtClean="0"/>
              <a:t>巴黎</a:t>
            </a:r>
            <a:r>
              <a:rPr lang="zh-CN" altLang="en-US" sz="3600" b="1" smtClean="0"/>
              <a:t>。请看对比图：</a:t>
            </a:r>
            <a:endParaRPr lang="en-US" altLang="zh-CN" sz="3600" b="1" dirty="0" smtClean="0"/>
          </a:p>
          <a:p>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pic>
        <p:nvPicPr>
          <p:cNvPr id="10" name="内容占位符 9" descr="2.jpeg"/>
          <p:cNvPicPr>
            <a:picLocks noGrp="1" noChangeAspect="1"/>
          </p:cNvPicPr>
          <p:nvPr>
            <p:ph idx="1"/>
          </p:nvPr>
        </p:nvPicPr>
        <p:blipFill>
          <a:blip r:embed="rId1" cstate="print"/>
          <a:stretch>
            <a:fillRect/>
          </a:stretch>
        </p:blipFill>
        <p:spPr>
          <a:xfrm>
            <a:off x="720116" y="1600200"/>
            <a:ext cx="7703767" cy="4525963"/>
          </a:xfr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4.jpeg"/>
          <p:cNvPicPr>
            <a:picLocks noGrp="1" noChangeAspect="1"/>
          </p:cNvPicPr>
          <p:nvPr>
            <p:ph idx="1"/>
          </p:nvPr>
        </p:nvPicPr>
        <p:blipFill>
          <a:blip r:embed="rId1" cstate="print"/>
          <a:stretch>
            <a:fillRect/>
          </a:stretch>
        </p:blipFill>
        <p:spPr>
          <a:xfrm>
            <a:off x="720116" y="1600200"/>
            <a:ext cx="7703767" cy="4525963"/>
          </a:xfr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5362" name="Picture 2" descr="C:\Users\lenovo\Pictures\山寨哦.jpg"/>
          <p:cNvPicPr>
            <a:picLocks noGrp="1" noChangeAspect="1" noChangeArrowheads="1"/>
          </p:cNvPicPr>
          <p:nvPr>
            <p:ph idx="1"/>
          </p:nvPr>
        </p:nvPicPr>
        <p:blipFill>
          <a:blip r:embed="rId1" cstate="print"/>
          <a:srcRect/>
          <a:stretch>
            <a:fillRect/>
          </a:stretch>
        </p:blipFill>
        <p:spPr bwMode="auto">
          <a:xfrm>
            <a:off x="583775" y="1600200"/>
            <a:ext cx="7976450" cy="4525963"/>
          </a:xfrm>
          <a:prstGeom prst="rect">
            <a:avLst/>
          </a:prstGeom>
          <a:noFill/>
        </p:spPr>
      </p:pic>
    </p:spTree>
  </p:cSld>
  <p:clrMapOvr>
    <a:masterClrMapping/>
  </p:clrMapOvr>
</p:sld>
</file>

<file path=ppt/tags/tag1.xml><?xml version="1.0" encoding="utf-8"?>
<p:tagLst xmlns:p="http://schemas.openxmlformats.org/presentationml/2006/main">
  <p:tag name="KSO_WM_UNIT_PLACING_PICTURE_USER_VIEWPORT" val="{&quot;height&quot;:4963,&quot;width&quot;:7214}"/>
</p:tagLst>
</file>

<file path=ppt/tags/tag2.xml><?xml version="1.0" encoding="utf-8"?>
<p:tagLst xmlns:p="http://schemas.openxmlformats.org/presentationml/2006/main">
  <p:tag name="KSO_WM_UNIT_PLACING_PICTURE_USER_VIEWPORT" val="{&quot;height&quot;:9480,&quot;width&quot;:10090}"/>
</p:tagLst>
</file>

<file path=ppt/tags/tag3.xml><?xml version="1.0" encoding="utf-8"?>
<p:tagLst xmlns:p="http://schemas.openxmlformats.org/presentationml/2006/main">
  <p:tag name="KSO_WM_UNIT_PLACING_PICTURE_USER_VIEWPORT" val="{&quot;height&quot;:7128,&quot;width&quot;:10664}"/>
</p:tagLst>
</file>

<file path=ppt/tags/tag4.xml><?xml version="1.0" encoding="utf-8"?>
<p:tagLst xmlns:p="http://schemas.openxmlformats.org/presentationml/2006/main">
  <p:tag name="KSO_WM_UNIT_PLACING_PICTURE_USER_VIEWPORT" val="{&quot;height&quot;:15840,&quot;width&quot;:10068}"/>
</p:tagLst>
</file>

<file path=ppt/tags/tag5.xml><?xml version="1.0" encoding="utf-8"?>
<p:tagLst xmlns:p="http://schemas.openxmlformats.org/presentationml/2006/main">
  <p:tag name="KSO_WM_UNIT_PLACING_PICTURE_USER_VIEWPORT" val="{&quot;height&quot;:5943.944881889764,&quot;width&quot;:6126.55905511811}"/>
</p:tagLst>
</file>

<file path=ppt/tags/tag6.xml><?xml version="1.0" encoding="utf-8"?>
<p:tagLst xmlns:p="http://schemas.openxmlformats.org/presentationml/2006/main">
  <p:tag name="KSO_WM_UNIT_PLACING_PICTURE_USER_VIEWPORT" val="{&quot;height&quot;:5447,&quot;width&quot;:6363}"/>
</p:tagLst>
</file>

<file path=ppt/tags/tag7.xml><?xml version="1.0" encoding="utf-8"?>
<p:tagLst xmlns:p="http://schemas.openxmlformats.org/presentationml/2006/main">
  <p:tag name="KSO_WM_UNIT_PLACING_PICTURE_USER_VIEWPORT" val="{&quot;height&quot;:4637,&quot;width&quot;:6176}"/>
</p:tagLst>
</file>

<file path=ppt/tags/tag8.xml><?xml version="1.0" encoding="utf-8"?>
<p:tagLst xmlns:p="http://schemas.openxmlformats.org/presentationml/2006/main">
  <p:tag name="KSO_WM_UNIT_PLACING_PICTURE_USER_VIEWPORT" val="{&quot;height&quot;:4800,&quot;width&quot;:4800}"/>
</p:tagLst>
</file>

<file path=ppt/theme/theme1.xml><?xml version="1.0" encoding="utf-8"?>
<a:theme xmlns:a="http://schemas.openxmlformats.org/drawingml/2006/main" name="Office 主题">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6765</Words>
  <Application>WPS 演示</Application>
  <PresentationFormat>全屏显示(4:3)</PresentationFormat>
  <Paragraphs>517</Paragraphs>
  <Slides>112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112</vt:i4>
      </vt:variant>
    </vt:vector>
  </HeadingPairs>
  <TitlesOfParts>
    <vt:vector size="122" baseType="lpstr">
      <vt:lpstr>Arial</vt:lpstr>
      <vt:lpstr>宋体</vt:lpstr>
      <vt:lpstr>Wingdings</vt:lpstr>
      <vt:lpstr>微软雅黑</vt:lpstr>
      <vt:lpstr>Arial Unicode MS</vt:lpstr>
      <vt:lpstr>Calibri</vt:lpstr>
      <vt:lpstr>华文新魏</vt:lpstr>
      <vt:lpstr>站酷庆科黄油体</vt:lpstr>
      <vt:lpstr>汉仪秀英体简</vt:lpstr>
      <vt:lpstr>Office 主题</vt:lpstr>
      <vt:lpstr>第六课  网络流行语</vt:lpstr>
      <vt:lpstr>PowerPoint 演示文稿</vt:lpstr>
      <vt:lpstr>PowerPoint 演示文稿</vt:lpstr>
      <vt:lpstr>PowerPoint 演示文稿</vt:lpstr>
      <vt:lpstr>PowerPoint 演示文稿</vt:lpstr>
      <vt:lpstr> 《某音乐学院老师4000字网文发飙吐槽学生劣迹》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成功逆袭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白富美                         高富帅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女汉子</vt:lpstr>
      <vt:lpstr>女神还是女汉子？</vt:lpstr>
      <vt:lpstr>PowerPoint 演示文稿</vt:lpstr>
      <vt:lpstr>PowerPoint 演示文稿</vt:lpstr>
      <vt:lpstr>美女自拍神器                      连网神器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2）这是哪个大神设计的?  我也是醉了</vt:lpstr>
      <vt:lpstr>    3）这是谁家的孩子？我也是醉了</vt:lpstr>
      <vt:lpstr>PowerPoint 演示文稿</vt:lpstr>
      <vt:lpstr>PowerPoint 演示文稿</vt:lpstr>
      <vt:lpstr>PowerPoint 演示文稿</vt:lpstr>
      <vt:lpstr>      3、确认过眼神</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佛系青年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你看我萌吗？</vt:lpstr>
      <vt:lpstr>PowerPoint 演示文稿</vt:lpstr>
      <vt:lpstr>PowerPoint 演示文稿</vt:lpstr>
      <vt:lpstr>PowerPoint 演示文稿</vt:lpstr>
      <vt:lpstr>本课小结</vt:lpstr>
      <vt:lpstr>本课小结</vt:lpstr>
      <vt:lpstr>PowerPoint 演示文稿</vt:lpstr>
      <vt:lpstr>本课小结</vt:lpstr>
      <vt:lpstr>本课小结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小学教育教学PPT模板</dc:title>
  <dc:creator>haobao-007</dc:creator>
  <cp:lastModifiedBy>清净和合</cp:lastModifiedBy>
  <cp:revision>683</cp:revision>
  <dcterms:created xsi:type="dcterms:W3CDTF">2013-09-07T10:17:00Z</dcterms:created>
  <dcterms:modified xsi:type="dcterms:W3CDTF">2021-11-18T05:04:41Z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0F18FE2A5BCE43CF88105711E21E664D</vt:lpwstr>
  </property>
</Properties>
</file>